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SyGMoV7gkKcYl2yu1n3Cyqxpp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1D6C5A-5822-4B42-972E-CF17F0120A31}">
  <a:tblStyle styleId="{781D6C5A-5822-4B42-972E-CF17F0120A3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FF7"/>
          </a:solidFill>
        </a:fill>
      </a:tcStyle>
    </a:wholeTbl>
    <a:band1H>
      <a:tcTxStyle/>
      <a:tcStyle>
        <a:fill>
          <a:solidFill>
            <a:srgbClr val="CADDEF"/>
          </a:solidFill>
        </a:fill>
      </a:tcStyle>
    </a:band1H>
    <a:band2H>
      <a:tcTxStyle/>
    </a:band2H>
    <a:band1V>
      <a:tcTxStyle/>
      <a:tcStyle>
        <a:fill>
          <a:solidFill>
            <a:srgbClr val="CADD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OpenSans-bold.fntdata"/><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Italic.fntdata"/><Relationship Id="rId47" Type="http://schemas.openxmlformats.org/officeDocument/2006/relationships/font" Target="fonts/OpenSans-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line chart is preferable when the audience needs to see how the sales are changing.</a:t>
            </a:r>
            <a:endParaRPr/>
          </a:p>
          <a:p>
            <a:pPr indent="0" lvl="0" marL="0" rtl="0" algn="l">
              <a:spcBef>
                <a:spcPts val="540"/>
              </a:spcBef>
              <a:spcAft>
                <a:spcPts val="0"/>
              </a:spcAft>
              <a:buNone/>
            </a:pPr>
            <a:r>
              <a:rPr lang="en-US" sz="1800">
                <a:latin typeface="Open Sans"/>
                <a:ea typeface="Open Sans"/>
                <a:cs typeface="Open Sans"/>
                <a:sym typeface="Open Sans"/>
              </a:rPr>
              <a:t>With its labels, a column chart is preferable when the audience needs to know the sales values for each year.</a:t>
            </a:r>
            <a:endParaRPr/>
          </a:p>
          <a:p>
            <a:pPr indent="0" lvl="0" marL="0" rtl="0" algn="l">
              <a:spcBef>
                <a:spcPts val="540"/>
              </a:spcBef>
              <a:spcAft>
                <a:spcPts val="0"/>
              </a:spcAft>
              <a:buNone/>
            </a:pPr>
            <a:r>
              <a:rPr lang="en-US" sz="1800">
                <a:latin typeface="Open Sans"/>
                <a:ea typeface="Open Sans"/>
                <a:cs typeface="Open Sans"/>
                <a:sym typeface="Open Sans"/>
              </a:rPr>
              <a:t>A line chart is also preferable to a column chart with data labels when there are numerous categories or time periods. The data labels would appear too cluttered and unreadable.</a:t>
            </a:r>
            <a:endParaRPr/>
          </a:p>
        </p:txBody>
      </p:sp>
      <p:sp>
        <p:nvSpPr>
          <p:cNvPr id="263" name="Google Shape;26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Cheetah Sports example with regional data demonstrates the important principle that the appropriate chart depends not only on the type of data but also on the goal of the analysis. </a:t>
            </a:r>
            <a:endParaRPr/>
          </a:p>
          <a:p>
            <a:pPr indent="0" lvl="0" marL="0" rtl="0" algn="l">
              <a:spcBef>
                <a:spcPts val="360"/>
              </a:spcBef>
              <a:spcAft>
                <a:spcPts val="0"/>
              </a:spcAft>
              <a:buNone/>
            </a:pPr>
            <a:r>
              <a:rPr lang="en-US"/>
              <a:t>If demonstrating the change in sales over time within each region is a key point, then a line chart would be a better choice. </a:t>
            </a:r>
            <a:endParaRPr/>
          </a:p>
          <a:p>
            <a:pPr indent="0" lvl="0" marL="0" rtl="0" algn="l">
              <a:spcBef>
                <a:spcPts val="360"/>
              </a:spcBef>
              <a:spcAft>
                <a:spcPts val="0"/>
              </a:spcAft>
              <a:buNone/>
            </a:pPr>
            <a:r>
              <a:rPr lang="en-US"/>
              <a:t>If representing the total sales level and how each region contributes to total sales over time is important, then a stacked column chart is the best choice.</a:t>
            </a:r>
            <a:endParaRPr/>
          </a:p>
        </p:txBody>
      </p:sp>
      <p:sp>
        <p:nvSpPr>
          <p:cNvPr id="279" name="Google Shape;27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See discussion activity #1 for further details.</a:t>
            </a:r>
            <a:endParaRPr/>
          </a:p>
        </p:txBody>
      </p:sp>
      <p:sp>
        <p:nvSpPr>
          <p:cNvPr id="149" name="Google Shape;14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The following steps were used to create the waterfall chart for the Gossamer gross profit data.</a:t>
            </a:r>
            <a:endParaRPr/>
          </a:p>
          <a:p>
            <a:pPr indent="0" lvl="0" marL="457200" rtl="0" algn="l">
              <a:spcBef>
                <a:spcPts val="600"/>
              </a:spcBef>
              <a:spcAft>
                <a:spcPts val="0"/>
              </a:spcAft>
              <a:buNone/>
            </a:pPr>
            <a:r>
              <a:rPr b="1" lang="en-US" sz="1200"/>
              <a:t>Step 1.</a:t>
            </a:r>
            <a:r>
              <a:rPr lang="en-US" sz="1200"/>
              <a:t> Select cells A2:H2. Hold down the control key (Ctrl) and also select cells A5:H5</a:t>
            </a:r>
            <a:endParaRPr/>
          </a:p>
          <a:p>
            <a:pPr indent="0" lvl="0" marL="457200" rtl="0" algn="l">
              <a:spcBef>
                <a:spcPts val="600"/>
              </a:spcBef>
              <a:spcAft>
                <a:spcPts val="0"/>
              </a:spcAft>
              <a:buNone/>
            </a:pPr>
            <a:r>
              <a:rPr b="1" lang="en-US" sz="1200"/>
              <a:t>Step 2. </a:t>
            </a:r>
            <a:r>
              <a:rPr lang="en-US" sz="1200"/>
              <a:t>Click the </a:t>
            </a:r>
            <a:r>
              <a:rPr b="1" lang="en-US" sz="1200"/>
              <a:t>Insert</a:t>
            </a:r>
            <a:r>
              <a:rPr lang="en-US" sz="1200"/>
              <a:t> tab on the Ribbon</a:t>
            </a:r>
            <a:endParaRPr/>
          </a:p>
          <a:p>
            <a:pPr indent="0" lvl="0" marL="457200" rtl="0" algn="l">
              <a:spcBef>
                <a:spcPts val="600"/>
              </a:spcBef>
              <a:spcAft>
                <a:spcPts val="0"/>
              </a:spcAft>
              <a:buNone/>
            </a:pPr>
            <a:r>
              <a:rPr b="1" lang="en-US" sz="1200"/>
              <a:t>Step 3. </a:t>
            </a:r>
            <a:r>
              <a:rPr lang="en-US" sz="1200"/>
              <a:t>Click the </a:t>
            </a:r>
            <a:r>
              <a:rPr b="1" lang="en-US" sz="1200"/>
              <a:t>Insert Waterfall, Funnel, Stock, Surface or Radar Chart </a:t>
            </a:r>
            <a:r>
              <a:rPr lang="en-US" sz="1200"/>
              <a:t>button in the </a:t>
            </a:r>
            <a:r>
              <a:rPr b="1" lang="en-US" sz="1200"/>
              <a:t>Charts</a:t>
            </a:r>
            <a:r>
              <a:rPr lang="en-US" sz="1200"/>
              <a:t> group</a:t>
            </a:r>
            <a:endParaRPr/>
          </a:p>
          <a:p>
            <a:pPr indent="0" lvl="0" marL="457200" rtl="0" algn="l">
              <a:spcBef>
                <a:spcPts val="600"/>
              </a:spcBef>
              <a:spcAft>
                <a:spcPts val="0"/>
              </a:spcAft>
              <a:buNone/>
            </a:pPr>
            <a:r>
              <a:rPr b="1" lang="en-US" sz="1200"/>
              <a:t>Step 4. </a:t>
            </a:r>
            <a:r>
              <a:rPr lang="en-US" sz="1200"/>
              <a:t>When the list of subtypes appears, click the </a:t>
            </a:r>
            <a:r>
              <a:rPr b="1" lang="en-US" sz="1200"/>
              <a:t>Waterfall</a:t>
            </a:r>
            <a:r>
              <a:rPr lang="en-US" sz="1200"/>
              <a:t> button</a:t>
            </a:r>
            <a:endParaRPr/>
          </a:p>
          <a:p>
            <a:pPr indent="0" lvl="0" marL="0" rtl="0" algn="l">
              <a:spcBef>
                <a:spcPts val="600"/>
              </a:spcBef>
              <a:spcAft>
                <a:spcPts val="0"/>
              </a:spcAft>
              <a:buNone/>
            </a:pPr>
            <a:r>
              <a:rPr lang="en-US" sz="1200"/>
              <a:t>In the initial chart, notice that the Total has been treated like another month. The following steps will make the total appear as in the waterfall shown for the Gossamer Gross Profit data.</a:t>
            </a:r>
            <a:endParaRPr/>
          </a:p>
          <a:p>
            <a:pPr indent="0" lvl="0" marL="457200" rtl="0" algn="l">
              <a:spcBef>
                <a:spcPts val="600"/>
              </a:spcBef>
              <a:spcAft>
                <a:spcPts val="0"/>
              </a:spcAft>
              <a:buNone/>
            </a:pPr>
            <a:r>
              <a:rPr b="1" lang="en-US" sz="1200"/>
              <a:t>Step 5. </a:t>
            </a:r>
            <a:r>
              <a:rPr lang="en-US" sz="1200"/>
              <a:t>Double click on the column Total to activate the </a:t>
            </a:r>
            <a:r>
              <a:rPr b="1" lang="en-US" sz="1200"/>
              <a:t>Format Data Series </a:t>
            </a:r>
            <a:r>
              <a:rPr lang="en-US" sz="1200"/>
              <a:t>task pane</a:t>
            </a:r>
            <a:endParaRPr/>
          </a:p>
          <a:p>
            <a:pPr indent="0" lvl="0" marL="457200" rtl="0" algn="l">
              <a:spcBef>
                <a:spcPts val="600"/>
              </a:spcBef>
              <a:spcAft>
                <a:spcPts val="0"/>
              </a:spcAft>
              <a:buNone/>
            </a:pPr>
            <a:r>
              <a:rPr b="1" lang="en-US" sz="1200"/>
              <a:t>Step 6.</a:t>
            </a:r>
            <a:r>
              <a:rPr lang="en-US" sz="1200"/>
              <a:t> Click the column of data again to activate the </a:t>
            </a:r>
            <a:r>
              <a:rPr b="1" lang="en-US" sz="1200"/>
              <a:t>Format Data Point </a:t>
            </a:r>
            <a:r>
              <a:rPr lang="en-US" sz="1200"/>
              <a:t>task pane</a:t>
            </a:r>
            <a:endParaRPr/>
          </a:p>
          <a:p>
            <a:pPr indent="0" lvl="0" marL="457200" rtl="0" algn="l">
              <a:spcBef>
                <a:spcPts val="600"/>
              </a:spcBef>
              <a:spcAft>
                <a:spcPts val="0"/>
              </a:spcAft>
              <a:buNone/>
            </a:pPr>
            <a:r>
              <a:rPr b="1" lang="en-US" sz="1200"/>
              <a:t>Step 7. </a:t>
            </a:r>
            <a:r>
              <a:rPr lang="en-US" sz="1200"/>
              <a:t>When the </a:t>
            </a:r>
            <a:r>
              <a:rPr b="1" lang="en-US" sz="1200"/>
              <a:t>Format Data Point </a:t>
            </a:r>
            <a:r>
              <a:rPr lang="en-US" sz="1200"/>
              <a:t>task pane appears, click on the </a:t>
            </a:r>
            <a:r>
              <a:rPr b="1" lang="en-US" sz="1200"/>
              <a:t>Series Options </a:t>
            </a:r>
            <a:r>
              <a:rPr lang="en-US" sz="1200"/>
              <a:t>button</a:t>
            </a:r>
            <a:endParaRPr/>
          </a:p>
          <a:p>
            <a:pPr indent="0" lvl="0" marL="457200" rtl="0" algn="l">
              <a:spcBef>
                <a:spcPts val="600"/>
              </a:spcBef>
              <a:spcAft>
                <a:spcPts val="0"/>
              </a:spcAft>
              <a:buNone/>
            </a:pPr>
            <a:r>
              <a:rPr b="1" lang="en-US" sz="1200"/>
              <a:t>Step 8. </a:t>
            </a:r>
            <a:r>
              <a:rPr lang="en-US" sz="1200"/>
              <a:t>Select </a:t>
            </a:r>
            <a:r>
              <a:rPr b="1" lang="en-US" sz="1200"/>
              <a:t>Set</a:t>
            </a:r>
            <a:r>
              <a:rPr lang="en-US" sz="1200"/>
              <a:t> as total</a:t>
            </a:r>
            <a:endParaRPr/>
          </a:p>
          <a:p>
            <a:pPr indent="0" lvl="0" marL="457200" rtl="0" algn="l">
              <a:spcBef>
                <a:spcPts val="600"/>
              </a:spcBef>
              <a:spcAft>
                <a:spcPts val="0"/>
              </a:spcAft>
              <a:buNone/>
            </a:pPr>
            <a:r>
              <a:rPr lang="en-US" sz="1200"/>
              <a:t>Then edit the chart as outlined in Section 2.2.</a:t>
            </a:r>
            <a:endParaRPr/>
          </a:p>
          <a:p>
            <a:pPr indent="0" lvl="0" marL="0" rtl="0" algn="l">
              <a:spcBef>
                <a:spcPts val="960"/>
              </a:spcBef>
              <a:spcAft>
                <a:spcPts val="0"/>
              </a:spcAft>
              <a:buNone/>
            </a:pPr>
            <a:r>
              <a:t/>
            </a:r>
            <a:endParaRPr/>
          </a:p>
        </p:txBody>
      </p:sp>
      <p:sp>
        <p:nvSpPr>
          <p:cNvPr id="367" name="Google Shape;36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The following steps were used to create a high-low-close stock chart for the Verizon Wireless data.</a:t>
            </a:r>
            <a:endParaRPr/>
          </a:p>
          <a:p>
            <a:pPr indent="0" lvl="0" marL="457200" rtl="0" algn="l">
              <a:spcBef>
                <a:spcPts val="600"/>
              </a:spcBef>
              <a:spcAft>
                <a:spcPts val="0"/>
              </a:spcAft>
              <a:buNone/>
            </a:pPr>
            <a:r>
              <a:rPr b="1" lang="en-US" sz="1200"/>
              <a:t>Step 1.</a:t>
            </a:r>
            <a:r>
              <a:rPr lang="en-US" sz="1200"/>
              <a:t> Select cells A1:A6. Hold down the control key (Ctrl) and select cells C1:E6</a:t>
            </a:r>
            <a:endParaRPr/>
          </a:p>
          <a:p>
            <a:pPr indent="0" lvl="0" marL="457200" rtl="0" algn="l">
              <a:spcBef>
                <a:spcPts val="600"/>
              </a:spcBef>
              <a:spcAft>
                <a:spcPts val="0"/>
              </a:spcAft>
              <a:buNone/>
            </a:pPr>
            <a:r>
              <a:rPr b="1" lang="en-US" sz="1200"/>
              <a:t>Step 2.</a:t>
            </a:r>
            <a:r>
              <a:rPr lang="en-US" sz="1200"/>
              <a:t> Click the </a:t>
            </a:r>
            <a:r>
              <a:rPr b="1" lang="en-US" sz="1200"/>
              <a:t>Insert</a:t>
            </a:r>
            <a:r>
              <a:rPr lang="en-US" sz="1200"/>
              <a:t> tab on the Ribbon</a:t>
            </a:r>
            <a:endParaRPr/>
          </a:p>
          <a:p>
            <a:pPr indent="0" lvl="0" marL="457200" rtl="0" algn="l">
              <a:spcBef>
                <a:spcPts val="600"/>
              </a:spcBef>
              <a:spcAft>
                <a:spcPts val="0"/>
              </a:spcAft>
              <a:buNone/>
            </a:pPr>
            <a:r>
              <a:rPr b="1" lang="en-US" sz="1200"/>
              <a:t>Step 3.</a:t>
            </a:r>
            <a:r>
              <a:rPr lang="en-US" sz="1200"/>
              <a:t> Click the </a:t>
            </a:r>
            <a:r>
              <a:rPr b="1" lang="en-US" sz="1200"/>
              <a:t>Insert Waterfall, Funnel, Stock, Surface or Radar Chart </a:t>
            </a:r>
            <a:r>
              <a:rPr lang="en-US" sz="1200"/>
              <a:t>button in the Charts group</a:t>
            </a:r>
            <a:endParaRPr/>
          </a:p>
          <a:p>
            <a:pPr indent="0" lvl="0" marL="457200" rtl="0" algn="l">
              <a:spcBef>
                <a:spcPts val="600"/>
              </a:spcBef>
              <a:spcAft>
                <a:spcPts val="0"/>
              </a:spcAft>
              <a:buNone/>
            </a:pPr>
            <a:r>
              <a:rPr b="1" lang="en-US" sz="1200"/>
              <a:t>Step 4.</a:t>
            </a:r>
            <a:r>
              <a:rPr lang="en-US" sz="1200"/>
              <a:t> When the list of subtypes appears, click the </a:t>
            </a:r>
            <a:r>
              <a:rPr b="1" lang="en-US" sz="1200"/>
              <a:t>High-Low-Close</a:t>
            </a:r>
            <a:r>
              <a:rPr lang="en-US" sz="1200"/>
              <a:t> button</a:t>
            </a:r>
            <a:endParaRPr/>
          </a:p>
          <a:p>
            <a:pPr indent="0" lvl="0" marL="457200" rtl="0" algn="l">
              <a:spcBef>
                <a:spcPts val="600"/>
              </a:spcBef>
              <a:spcAft>
                <a:spcPts val="0"/>
              </a:spcAft>
              <a:buNone/>
            </a:pPr>
            <a:r>
              <a:rPr lang="en-US" sz="1200"/>
              <a:t>	Edit the chart using steps outlined in Section 2.2.</a:t>
            </a:r>
            <a:endParaRPr/>
          </a:p>
          <a:p>
            <a:pPr indent="0" lvl="0" marL="0" rtl="0" algn="l">
              <a:spcBef>
                <a:spcPts val="600"/>
              </a:spcBef>
              <a:spcAft>
                <a:spcPts val="0"/>
              </a:spcAft>
              <a:buNone/>
            </a:pPr>
            <a:r>
              <a:rPr lang="en-US" sz="1200"/>
              <a:t>The following steps add the closing price labels and markers.</a:t>
            </a:r>
            <a:endParaRPr/>
          </a:p>
          <a:p>
            <a:pPr indent="0" lvl="0" marL="457200" rtl="0" algn="l">
              <a:spcBef>
                <a:spcPts val="600"/>
              </a:spcBef>
              <a:spcAft>
                <a:spcPts val="0"/>
              </a:spcAft>
              <a:buNone/>
            </a:pPr>
            <a:r>
              <a:rPr b="1" lang="en-US" sz="1200"/>
              <a:t>Step 5. </a:t>
            </a:r>
            <a:r>
              <a:rPr lang="en-US" sz="1200"/>
              <a:t>Click on the </a:t>
            </a:r>
            <a:r>
              <a:rPr b="1" lang="en-US" sz="1200"/>
              <a:t>Chart Elements </a:t>
            </a:r>
            <a:r>
              <a:rPr lang="en-US" sz="1200"/>
              <a:t>button and select </a:t>
            </a:r>
            <a:r>
              <a:rPr b="1" lang="en-US" sz="1200"/>
              <a:t>Data Labels</a:t>
            </a:r>
            <a:r>
              <a:rPr lang="en-US" sz="1200"/>
              <a:t>.</a:t>
            </a:r>
            <a:endParaRPr/>
          </a:p>
          <a:p>
            <a:pPr indent="0" lvl="0" marL="0" rtl="0" algn="l">
              <a:spcBef>
                <a:spcPts val="600"/>
              </a:spcBef>
              <a:spcAft>
                <a:spcPts val="0"/>
              </a:spcAft>
              <a:buNone/>
            </a:pPr>
            <a:r>
              <a:rPr lang="en-US" sz="1200"/>
              <a:t>Step 5 places three sets of labels on each vertical bar (highest, closing and lowest price per share). The following steps clean up the display.</a:t>
            </a:r>
            <a:endParaRPr/>
          </a:p>
          <a:p>
            <a:pPr indent="0" lvl="0" marL="457200" rtl="0" algn="l">
              <a:spcBef>
                <a:spcPts val="600"/>
              </a:spcBef>
              <a:spcAft>
                <a:spcPts val="0"/>
              </a:spcAft>
              <a:buNone/>
            </a:pPr>
            <a:r>
              <a:rPr b="1" lang="en-US" sz="1200"/>
              <a:t>Step 6. </a:t>
            </a:r>
            <a:r>
              <a:rPr lang="en-US" sz="1200"/>
              <a:t>Click on any of the high price per share labels and press the delete key. Do the same for the low price per share labels.</a:t>
            </a:r>
            <a:endParaRPr/>
          </a:p>
          <a:p>
            <a:pPr indent="0" lvl="0" marL="457200" rtl="0" algn="l">
              <a:spcBef>
                <a:spcPts val="600"/>
              </a:spcBef>
              <a:spcAft>
                <a:spcPts val="0"/>
              </a:spcAft>
              <a:buNone/>
            </a:pPr>
            <a:r>
              <a:rPr b="1" lang="en-US" sz="1200"/>
              <a:t>Step 7.</a:t>
            </a:r>
            <a:r>
              <a:rPr lang="en-US" sz="1200"/>
              <a:t> On one of the vertical lines, click on a data point directly next to one of the closing price labels.</a:t>
            </a:r>
            <a:endParaRPr/>
          </a:p>
          <a:p>
            <a:pPr indent="0" lvl="0" marL="457200" rtl="0" algn="l">
              <a:spcBef>
                <a:spcPts val="600"/>
              </a:spcBef>
              <a:spcAft>
                <a:spcPts val="0"/>
              </a:spcAft>
              <a:buNone/>
            </a:pPr>
            <a:r>
              <a:rPr b="1" lang="en-US" sz="1200"/>
              <a:t>Step 8. </a:t>
            </a:r>
            <a:r>
              <a:rPr lang="en-US" sz="1200"/>
              <a:t>When the </a:t>
            </a:r>
            <a:r>
              <a:rPr b="1" lang="en-US" sz="1200"/>
              <a:t>Format Data Series </a:t>
            </a:r>
            <a:r>
              <a:rPr lang="en-US" sz="1200"/>
              <a:t>task pane appears, click the </a:t>
            </a:r>
            <a:r>
              <a:rPr b="1" lang="en-US" sz="1200"/>
              <a:t>Fill &amp;Line </a:t>
            </a:r>
            <a:r>
              <a:rPr lang="en-US" sz="1200"/>
              <a:t>button, then click on </a:t>
            </a:r>
            <a:r>
              <a:rPr b="1" lang="en-US" sz="1200"/>
              <a:t>Marker</a:t>
            </a:r>
            <a:r>
              <a:rPr lang="en-US" sz="1200"/>
              <a:t>. Under Fill, select </a:t>
            </a:r>
            <a:r>
              <a:rPr b="1" lang="en-US" sz="1200"/>
              <a:t>Solid fill </a:t>
            </a:r>
            <a:r>
              <a:rPr lang="en-US" sz="1200"/>
              <a:t>and to the right of </a:t>
            </a:r>
            <a:r>
              <a:rPr b="1" lang="en-US" sz="1200"/>
              <a:t>Color</a:t>
            </a:r>
            <a:r>
              <a:rPr lang="en-US" sz="1200"/>
              <a:t>, select black from the drop-down menu. Under </a:t>
            </a:r>
            <a:r>
              <a:rPr b="1" lang="en-US" sz="1200"/>
              <a:t>Border</a:t>
            </a:r>
            <a:r>
              <a:rPr lang="en-US" sz="1200"/>
              <a:t>, select </a:t>
            </a:r>
            <a:r>
              <a:rPr b="1" lang="en-US" sz="1200"/>
              <a:t>Solid line</a:t>
            </a:r>
            <a:r>
              <a:rPr lang="en-US" sz="1200"/>
              <a:t>, and to the right of </a:t>
            </a:r>
            <a:r>
              <a:rPr b="1" lang="en-US" sz="1200"/>
              <a:t>Color</a:t>
            </a:r>
            <a:r>
              <a:rPr lang="en-US" sz="1200"/>
              <a:t>, select black from the drop-down menu. To the right of </a:t>
            </a:r>
            <a:r>
              <a:rPr b="1" lang="en-US" sz="1200"/>
              <a:t>Width</a:t>
            </a:r>
            <a:r>
              <a:rPr lang="en-US" sz="1200"/>
              <a:t>, select 3 pt.</a:t>
            </a:r>
            <a:endParaRPr/>
          </a:p>
          <a:p>
            <a:pPr indent="0" lvl="0" marL="0" rtl="0" algn="l">
              <a:spcBef>
                <a:spcPts val="960"/>
              </a:spcBef>
              <a:spcAft>
                <a:spcPts val="0"/>
              </a:spcAft>
              <a:buNone/>
            </a:pPr>
            <a:r>
              <a:t/>
            </a:r>
            <a:endParaRPr/>
          </a:p>
        </p:txBody>
      </p:sp>
      <p:sp>
        <p:nvSpPr>
          <p:cNvPr id="378" name="Google Shape;37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 name="Google Shape;44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latin typeface="Avenir"/>
                <a:ea typeface="Avenir"/>
                <a:cs typeface="Avenir"/>
                <a:sym typeface="Avenir"/>
              </a:rPr>
              <a:t>After clicking the </a:t>
            </a:r>
            <a:r>
              <a:rPr b="1" i="0" lang="en-US" sz="1800" u="none" strike="noStrike">
                <a:latin typeface="Avenir"/>
                <a:ea typeface="Avenir"/>
                <a:cs typeface="Avenir"/>
                <a:sym typeface="Avenir"/>
              </a:rPr>
              <a:t>Recommended </a:t>
            </a:r>
            <a:r>
              <a:rPr b="1" i="0" lang="en-US" sz="1800" u="none" strike="noStrike">
                <a:latin typeface="Avenir"/>
                <a:ea typeface="Avenir"/>
                <a:cs typeface="Avenir"/>
                <a:sym typeface="Avenir"/>
              </a:rPr>
              <a:t>Charts </a:t>
            </a:r>
            <a:r>
              <a:rPr b="0" i="0" lang="en-US" sz="1800" u="none" strike="noStrike">
                <a:latin typeface="Avenir"/>
                <a:ea typeface="Avenir"/>
                <a:cs typeface="Avenir"/>
                <a:sym typeface="Avenir"/>
              </a:rPr>
              <a:t>button, observe that selecting the </a:t>
            </a:r>
            <a:r>
              <a:rPr b="1" i="0" lang="en-US" sz="1800" u="none" strike="noStrike">
                <a:latin typeface="Avenir"/>
                <a:ea typeface="Avenir"/>
                <a:cs typeface="Avenir"/>
                <a:sym typeface="Avenir"/>
              </a:rPr>
              <a:t>All Charts </a:t>
            </a:r>
            <a:r>
              <a:rPr b="0" i="0" lang="en-US" sz="1800" u="none" strike="noStrike">
                <a:latin typeface="Avenir"/>
                <a:ea typeface="Avenir"/>
                <a:cs typeface="Avenir"/>
                <a:sym typeface="Avenir"/>
              </a:rPr>
              <a:t>tab from the </a:t>
            </a:r>
            <a:r>
              <a:rPr b="1" i="0" lang="en-US" sz="1800" u="none" strike="noStrike">
                <a:latin typeface="Avenir"/>
                <a:ea typeface="Avenir"/>
                <a:cs typeface="Avenir"/>
                <a:sym typeface="Avenir"/>
              </a:rPr>
              <a:t>Insert Chart </a:t>
            </a:r>
            <a:r>
              <a:rPr b="0" i="0" lang="en-US" sz="1800" u="none" strike="noStrike">
                <a:latin typeface="Avenir"/>
                <a:ea typeface="Avenir"/>
                <a:cs typeface="Avenir"/>
                <a:sym typeface="Avenir"/>
              </a:rPr>
              <a:t>task pane generates a listing of all available chart types. Selecting any of the listed charts provides a preview of the selected chart. </a:t>
            </a:r>
            <a:endParaRPr/>
          </a:p>
          <a:p>
            <a:pPr indent="0" lvl="0" marL="0" rtl="0" algn="l">
              <a:spcBef>
                <a:spcPts val="540"/>
              </a:spcBef>
              <a:spcAft>
                <a:spcPts val="0"/>
              </a:spcAft>
              <a:buNone/>
            </a:pPr>
            <a:r>
              <a:rPr b="0" i="0" lang="en-US" sz="1800" u="none" strike="noStrike">
                <a:latin typeface="Avenir"/>
                <a:ea typeface="Avenir"/>
                <a:cs typeface="Avenir"/>
                <a:sym typeface="Avenir"/>
              </a:rPr>
              <a:t>Hence an alternative to navigating the </a:t>
            </a:r>
            <a:r>
              <a:rPr b="1" i="0" lang="en-US" sz="1800" u="none" strike="noStrike">
                <a:latin typeface="Avenir"/>
                <a:ea typeface="Avenir"/>
                <a:cs typeface="Avenir"/>
                <a:sym typeface="Avenir"/>
              </a:rPr>
              <a:t>Charts</a:t>
            </a:r>
            <a:r>
              <a:rPr b="0" i="0" lang="en-US" sz="1800" u="none" strike="noStrike">
                <a:latin typeface="Avenir"/>
                <a:ea typeface="Avenir"/>
                <a:cs typeface="Avenir"/>
                <a:sym typeface="Avenir"/>
              </a:rPr>
              <a:t> </a:t>
            </a:r>
            <a:r>
              <a:rPr b="0" i="0" lang="en-US" sz="1800" u="none" strike="noStrike">
                <a:latin typeface="Avenir"/>
                <a:ea typeface="Avenir"/>
                <a:cs typeface="Avenir"/>
                <a:sym typeface="Avenir"/>
              </a:rPr>
              <a:t>group on the </a:t>
            </a:r>
            <a:r>
              <a:rPr b="1" i="0" lang="en-US" sz="1800" u="none" strike="noStrike">
                <a:latin typeface="Avenir"/>
                <a:ea typeface="Avenir"/>
                <a:cs typeface="Avenir"/>
                <a:sym typeface="Avenir"/>
              </a:rPr>
              <a:t>Insert</a:t>
            </a:r>
            <a:r>
              <a:rPr b="0" i="0" lang="en-US" sz="1800" u="none" strike="noStrike">
                <a:latin typeface="Avenir"/>
                <a:ea typeface="Avenir"/>
                <a:cs typeface="Avenir"/>
                <a:sym typeface="Avenir"/>
              </a:rPr>
              <a:t> </a:t>
            </a:r>
            <a:r>
              <a:rPr b="0" i="0" lang="en-US" sz="1800" u="none" strike="noStrike">
                <a:latin typeface="Avenir"/>
                <a:ea typeface="Avenir"/>
                <a:cs typeface="Avenir"/>
                <a:sym typeface="Avenir"/>
              </a:rPr>
              <a:t>tab is to click the </a:t>
            </a:r>
            <a:r>
              <a:rPr b="1" i="0" lang="en-US" sz="1800" u="none" strike="noStrike">
                <a:latin typeface="Avenir"/>
                <a:ea typeface="Avenir"/>
                <a:cs typeface="Avenir"/>
                <a:sym typeface="Avenir"/>
              </a:rPr>
              <a:t>Recommended Charts </a:t>
            </a:r>
            <a:r>
              <a:rPr b="0" i="0" lang="en-US" sz="1800" u="none" strike="noStrike">
                <a:latin typeface="Avenir"/>
                <a:ea typeface="Avenir"/>
                <a:cs typeface="Avenir"/>
                <a:sym typeface="Avenir"/>
              </a:rPr>
              <a:t>button, select the </a:t>
            </a:r>
            <a:r>
              <a:rPr b="1" i="0" lang="en-US" sz="1800" u="none" strike="noStrike">
                <a:latin typeface="Avenir"/>
                <a:ea typeface="Avenir"/>
                <a:cs typeface="Avenir"/>
                <a:sym typeface="Avenir"/>
              </a:rPr>
              <a:t>All Charts </a:t>
            </a:r>
            <a:r>
              <a:rPr b="0" i="0" lang="en-US" sz="1800" u="none" strike="noStrike">
                <a:latin typeface="Avenir"/>
                <a:ea typeface="Avenir"/>
                <a:cs typeface="Avenir"/>
                <a:sym typeface="Avenir"/>
              </a:rPr>
              <a:t>tab and select from the list.</a:t>
            </a:r>
            <a:endParaRPr/>
          </a:p>
          <a:p>
            <a:pPr indent="0" lvl="0" marL="0" rtl="0" algn="l">
              <a:spcBef>
                <a:spcPts val="540"/>
              </a:spcBef>
              <a:spcAft>
                <a:spcPts val="0"/>
              </a:spcAft>
              <a:buNone/>
            </a:pPr>
            <a:r>
              <a:rPr b="0" i="0" lang="en-US" sz="1800" u="none" strike="noStrike">
                <a:latin typeface="Avenir"/>
                <a:ea typeface="Avenir"/>
                <a:cs typeface="Avenir"/>
                <a:sym typeface="Avenir"/>
              </a:rPr>
              <a:t>The </a:t>
            </a:r>
            <a:r>
              <a:rPr b="1" i="0" lang="en-US" sz="1800" u="none" strike="noStrike">
                <a:latin typeface="Avenir"/>
                <a:ea typeface="Avenir"/>
                <a:cs typeface="Avenir"/>
                <a:sym typeface="Avenir"/>
              </a:rPr>
              <a:t>Recommended Charts </a:t>
            </a:r>
            <a:r>
              <a:rPr b="0" i="0" lang="en-US" sz="1800" u="none" strike="noStrike">
                <a:latin typeface="Avenir"/>
                <a:ea typeface="Avenir"/>
                <a:cs typeface="Avenir"/>
                <a:sym typeface="Avenir"/>
              </a:rPr>
              <a:t>tool does not always recommend chart types consistent with the advice in this chapter.</a:t>
            </a:r>
            <a:endParaRPr/>
          </a:p>
        </p:txBody>
      </p:sp>
      <p:sp>
        <p:nvSpPr>
          <p:cNvPr id="452" name="Google Shape;45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0" name="Google Shape;46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6" name="Google Shape;46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Remove horizontal grid lines and edit the title: </a:t>
            </a:r>
            <a:endParaRPr/>
          </a:p>
          <a:p>
            <a:pPr indent="0" lvl="0" marL="0" rtl="0" algn="l">
              <a:spcBef>
                <a:spcPts val="600"/>
              </a:spcBef>
              <a:spcAft>
                <a:spcPts val="0"/>
              </a:spcAft>
              <a:buClr>
                <a:schemeClr val="dk1"/>
              </a:buClr>
              <a:buSzPts val="1200"/>
              <a:buFont typeface="Calibri"/>
              <a:buNone/>
            </a:pPr>
            <a:r>
              <a:rPr b="1" lang="en-US"/>
              <a:t>Step 1:</a:t>
            </a:r>
            <a:r>
              <a:rPr lang="en-US"/>
              <a:t>	Click anywhere on the chart</a:t>
            </a:r>
            <a:endParaRPr/>
          </a:p>
          <a:p>
            <a:pPr indent="0" lvl="0" marL="0" rtl="0" algn="l">
              <a:spcBef>
                <a:spcPts val="0"/>
              </a:spcBef>
              <a:spcAft>
                <a:spcPts val="0"/>
              </a:spcAft>
              <a:buClr>
                <a:schemeClr val="dk1"/>
              </a:buClr>
              <a:buSzPts val="1200"/>
              <a:buFont typeface="Calibri"/>
              <a:buNone/>
            </a:pPr>
            <a:r>
              <a:rPr lang="en-US"/>
              <a:t>		Click the </a:t>
            </a:r>
            <a:r>
              <a:rPr b="1" lang="en-US"/>
              <a:t>Chart Elements </a:t>
            </a:r>
            <a:r>
              <a:rPr lang="en-US"/>
              <a:t>button</a:t>
            </a:r>
            <a:endParaRPr/>
          </a:p>
          <a:p>
            <a:pPr indent="0" lvl="0" marL="0" rtl="0" algn="l">
              <a:spcBef>
                <a:spcPts val="0"/>
              </a:spcBef>
              <a:spcAft>
                <a:spcPts val="0"/>
              </a:spcAft>
              <a:buClr>
                <a:schemeClr val="dk1"/>
              </a:buClr>
              <a:buSzPts val="1200"/>
              <a:buFont typeface="Calibri"/>
              <a:buNone/>
            </a:pPr>
            <a:r>
              <a:rPr lang="en-US"/>
              <a:t>		Deselect the check box for </a:t>
            </a:r>
            <a:r>
              <a:rPr b="1" lang="en-US"/>
              <a:t>Gridlines	</a:t>
            </a:r>
            <a:r>
              <a:rPr lang="en-US"/>
              <a:t> </a:t>
            </a:r>
            <a:endParaRPr/>
          </a:p>
          <a:p>
            <a:pPr indent="0" lvl="0" marL="0" rtl="0" algn="l">
              <a:spcBef>
                <a:spcPts val="600"/>
              </a:spcBef>
              <a:spcAft>
                <a:spcPts val="0"/>
              </a:spcAft>
              <a:buClr>
                <a:schemeClr val="dk1"/>
              </a:buClr>
              <a:buSzPts val="1200"/>
              <a:buFont typeface="Calibri"/>
              <a:buNone/>
            </a:pPr>
            <a:r>
              <a:rPr b="1" lang="en-US"/>
              <a:t>Step 2:</a:t>
            </a:r>
            <a:r>
              <a:rPr lang="en-US"/>
              <a:t>	Click the </a:t>
            </a:r>
            <a:r>
              <a:rPr b="1" lang="en-US"/>
              <a:t>Chart Title </a:t>
            </a:r>
            <a:r>
              <a:rPr lang="en-US"/>
              <a:t>text box above the chart and replace “Chart Title” with </a:t>
            </a:r>
            <a:r>
              <a:rPr i="1" lang="en-US"/>
              <a:t>Zoo Attendance by Month</a:t>
            </a:r>
            <a:endParaRPr/>
          </a:p>
          <a:p>
            <a:pPr indent="0" lvl="0" marL="0" rtl="0" algn="l">
              <a:spcBef>
                <a:spcPts val="0"/>
              </a:spcBef>
              <a:spcAft>
                <a:spcPts val="0"/>
              </a:spcAft>
              <a:buClr>
                <a:schemeClr val="dk1"/>
              </a:buClr>
              <a:buSzPts val="1200"/>
              <a:buFont typeface="Calibri"/>
              <a:buNone/>
            </a:pPr>
            <a:r>
              <a:rPr lang="en-US"/>
              <a:t>		Inside the text box, highlight “</a:t>
            </a:r>
            <a:r>
              <a:rPr i="1" lang="en-US"/>
              <a:t>Zoo Attendance by Month</a:t>
            </a:r>
            <a:r>
              <a:rPr lang="en-US"/>
              <a:t>”</a:t>
            </a:r>
            <a:endParaRPr/>
          </a:p>
          <a:p>
            <a:pPr indent="0" lvl="0" marL="0" rtl="0" algn="l">
              <a:spcBef>
                <a:spcPts val="1560"/>
              </a:spcBef>
              <a:spcAft>
                <a:spcPts val="0"/>
              </a:spcAft>
              <a:buClr>
                <a:schemeClr val="dk1"/>
              </a:buClr>
              <a:buSzPts val="1200"/>
              <a:buFont typeface="Arial"/>
              <a:buNone/>
            </a:pPr>
            <a:r>
              <a:rPr b="0" i="0" lang="en-US" sz="1200" u="none" strike="noStrike">
                <a:latin typeface="Arial"/>
                <a:ea typeface="Arial"/>
                <a:cs typeface="Arial"/>
                <a:sym typeface="Arial"/>
              </a:rPr>
              <a:t>The </a:t>
            </a:r>
            <a:r>
              <a:rPr b="1" i="0" lang="en-US" sz="1200" u="none" strike="noStrike">
                <a:latin typeface="Arial"/>
                <a:ea typeface="Arial"/>
                <a:cs typeface="Arial"/>
                <a:sym typeface="Arial"/>
              </a:rPr>
              <a:t>Chart Elements </a:t>
            </a:r>
            <a:r>
              <a:rPr b="0" i="0" lang="en-US" sz="1200" u="none" strike="noStrike">
                <a:latin typeface="Arial"/>
                <a:ea typeface="Arial"/>
                <a:cs typeface="Arial"/>
                <a:sym typeface="Arial"/>
              </a:rPr>
              <a:t>button offers a variety of features, in addition to deleting or adding gridlines. These include, among others, the ability to add or delete axes and axis titles, a chart title, data labels, gridlines, a legend and add a trendline.</a:t>
            </a:r>
            <a:endParaRPr>
              <a:latin typeface="Arial"/>
              <a:ea typeface="Arial"/>
              <a:cs typeface="Arial"/>
              <a:sym typeface="Arial"/>
            </a:endParaRPr>
          </a:p>
          <a:p>
            <a:pPr indent="0" lvl="0" marL="0" rtl="0" algn="l">
              <a:spcBef>
                <a:spcPts val="360"/>
              </a:spcBef>
              <a:spcAft>
                <a:spcPts val="0"/>
              </a:spcAft>
              <a:buClr>
                <a:schemeClr val="dk1"/>
              </a:buClr>
              <a:buSzPts val="1200"/>
              <a:buFont typeface="Arial"/>
              <a:buNone/>
            </a:pPr>
            <a:r>
              <a:rPr b="0" i="0" lang="en-US" sz="1200" u="none" strike="noStrike">
                <a:latin typeface="Arial"/>
                <a:ea typeface="Arial"/>
                <a:cs typeface="Arial"/>
                <a:sym typeface="Arial"/>
              </a:rPr>
              <a:t>The </a:t>
            </a:r>
            <a:r>
              <a:rPr b="1" i="0" lang="en-US" sz="1200" u="none" strike="noStrike">
                <a:latin typeface="Arial"/>
                <a:ea typeface="Arial"/>
                <a:cs typeface="Arial"/>
                <a:sym typeface="Arial"/>
              </a:rPr>
              <a:t>Chart Elements </a:t>
            </a:r>
            <a:r>
              <a:rPr b="0" i="0" lang="en-US" sz="1200" u="none" strike="noStrike">
                <a:latin typeface="Arial"/>
                <a:ea typeface="Arial"/>
                <a:cs typeface="Arial"/>
                <a:sym typeface="Arial"/>
              </a:rPr>
              <a:t>button is not available for Excel for Mac. To access the features of </a:t>
            </a:r>
            <a:r>
              <a:rPr b="1" i="0" lang="en-US" sz="1200" u="none" strike="noStrike">
                <a:latin typeface="Arial"/>
                <a:ea typeface="Arial"/>
                <a:cs typeface="Arial"/>
                <a:sym typeface="Arial"/>
              </a:rPr>
              <a:t>Chart Elements </a:t>
            </a:r>
            <a:r>
              <a:rPr b="0" i="0" lang="en-US" sz="1200" u="none" strike="noStrike">
                <a:latin typeface="Arial"/>
                <a:ea typeface="Arial"/>
                <a:cs typeface="Arial"/>
                <a:sym typeface="Arial"/>
              </a:rPr>
              <a:t>in Excel for Mac, double click on the chart, click the </a:t>
            </a:r>
            <a:r>
              <a:rPr b="1" i="0" lang="en-US" sz="1200" u="none" strike="noStrike">
                <a:latin typeface="Arial"/>
                <a:ea typeface="Arial"/>
                <a:cs typeface="Arial"/>
                <a:sym typeface="Arial"/>
              </a:rPr>
              <a:t>Chart Design </a:t>
            </a:r>
            <a:r>
              <a:rPr b="0" i="0" lang="en-US" sz="1200" u="none" strike="noStrike">
                <a:latin typeface="Arial"/>
                <a:ea typeface="Arial"/>
                <a:cs typeface="Arial"/>
                <a:sym typeface="Arial"/>
              </a:rPr>
              <a:t>tab, and click </a:t>
            </a:r>
            <a:r>
              <a:rPr b="1" i="0" lang="en-US" sz="1200" u="none" strike="noStrike">
                <a:latin typeface="Arial"/>
                <a:ea typeface="Arial"/>
                <a:cs typeface="Arial"/>
                <a:sym typeface="Arial"/>
              </a:rPr>
              <a:t>Add Chart Element</a:t>
            </a:r>
            <a:r>
              <a:rPr b="0" i="0" lang="en-US" sz="1200" u="none" strike="noStrike">
                <a:latin typeface="Arial"/>
                <a:ea typeface="Arial"/>
                <a:cs typeface="Arial"/>
                <a:sym typeface="Arial"/>
              </a:rPr>
              <a:t> from the </a:t>
            </a:r>
            <a:r>
              <a:rPr b="1" i="0" lang="en-US" sz="1200" u="none" strike="noStrike">
                <a:latin typeface="Arial"/>
                <a:ea typeface="Arial"/>
                <a:cs typeface="Arial"/>
                <a:sym typeface="Arial"/>
              </a:rPr>
              <a:t>Chart Layouts </a:t>
            </a:r>
            <a:r>
              <a:rPr b="0" i="0" lang="en-US" sz="1200" u="none" strike="noStrike">
                <a:latin typeface="Arial"/>
                <a:ea typeface="Arial"/>
                <a:cs typeface="Arial"/>
                <a:sym typeface="Arial"/>
              </a:rPr>
              <a:t>group.</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600"/>
              </a:spcBef>
              <a:spcAft>
                <a:spcPts val="0"/>
              </a:spcAft>
              <a:buClr>
                <a:schemeClr val="dk1"/>
              </a:buClr>
              <a:buSzPts val="1200"/>
              <a:buFont typeface="Calibri"/>
              <a:buNone/>
            </a:pPr>
            <a:r>
              <a:rPr lang="en-US"/>
              <a:t>Format the horizontal axis and axis labels:</a:t>
            </a:r>
            <a:endParaRPr/>
          </a:p>
          <a:p>
            <a:pPr indent="0" lvl="0" marL="0" rtl="0" algn="l">
              <a:spcBef>
                <a:spcPts val="600"/>
              </a:spcBef>
              <a:spcAft>
                <a:spcPts val="0"/>
              </a:spcAft>
              <a:buClr>
                <a:schemeClr val="dk1"/>
              </a:buClr>
              <a:buSzPts val="1200"/>
              <a:buFont typeface="Calibri"/>
              <a:buNone/>
            </a:pPr>
            <a:r>
              <a:rPr b="1" lang="en-US"/>
              <a:t>Step 3.</a:t>
            </a:r>
            <a:r>
              <a:rPr lang="en-US"/>
              <a:t> 	Double click on any label of the horizontal axis</a:t>
            </a:r>
            <a:endParaRPr/>
          </a:p>
          <a:p>
            <a:pPr indent="0" lvl="0" marL="0" rtl="0" algn="l">
              <a:spcBef>
                <a:spcPts val="600"/>
              </a:spcBef>
              <a:spcAft>
                <a:spcPts val="0"/>
              </a:spcAft>
              <a:buClr>
                <a:schemeClr val="dk1"/>
              </a:buClr>
              <a:buSzPts val="1200"/>
              <a:buFont typeface="Calibri"/>
              <a:buNone/>
            </a:pPr>
            <a:r>
              <a:rPr b="1" lang="en-US"/>
              <a:t>Step 4.</a:t>
            </a:r>
            <a:r>
              <a:rPr lang="en-US"/>
              <a:t> 	When the </a:t>
            </a:r>
            <a:r>
              <a:rPr b="1" lang="en-US"/>
              <a:t>Format Axis</a:t>
            </a:r>
            <a:r>
              <a:rPr lang="en-US"/>
              <a:t> task pane appears, click the </a:t>
            </a:r>
            <a:r>
              <a:rPr b="1" lang="en-US"/>
              <a:t>Fill &amp; Line</a:t>
            </a:r>
            <a:r>
              <a:rPr lang="en-US"/>
              <a:t> button</a:t>
            </a:r>
            <a:endParaRPr/>
          </a:p>
          <a:p>
            <a:pPr indent="0" lvl="0" marL="0" rtl="0" algn="l">
              <a:spcBef>
                <a:spcPts val="0"/>
              </a:spcBef>
              <a:spcAft>
                <a:spcPts val="0"/>
              </a:spcAft>
              <a:buClr>
                <a:schemeClr val="dk1"/>
              </a:buClr>
              <a:buSzPts val="1200"/>
              <a:buFont typeface="Calibri"/>
              <a:buNone/>
            </a:pPr>
            <a:r>
              <a:rPr lang="en-US"/>
              <a:t>		Click </a:t>
            </a:r>
            <a:r>
              <a:rPr b="1" lang="en-US"/>
              <a:t>Line</a:t>
            </a:r>
            <a:endParaRPr/>
          </a:p>
          <a:p>
            <a:pPr indent="0" lvl="0" marL="0" rtl="0" algn="l">
              <a:spcBef>
                <a:spcPts val="0"/>
              </a:spcBef>
              <a:spcAft>
                <a:spcPts val="0"/>
              </a:spcAft>
              <a:buClr>
                <a:schemeClr val="dk1"/>
              </a:buClr>
              <a:buSzPts val="1200"/>
              <a:buFont typeface="Calibri"/>
              <a:buNone/>
            </a:pPr>
            <a:r>
              <a:rPr lang="en-US"/>
              <a:t>		Select </a:t>
            </a:r>
            <a:r>
              <a:rPr b="1" lang="en-US"/>
              <a:t>Solid line</a:t>
            </a:r>
            <a:endParaRPr/>
          </a:p>
          <a:p>
            <a:pPr indent="0" lvl="0" marL="0" rtl="0" algn="l">
              <a:spcBef>
                <a:spcPts val="0"/>
              </a:spcBef>
              <a:spcAft>
                <a:spcPts val="0"/>
              </a:spcAft>
              <a:buClr>
                <a:schemeClr val="dk1"/>
              </a:buClr>
              <a:buSzPts val="1200"/>
              <a:buFont typeface="Calibri"/>
              <a:buNone/>
            </a:pPr>
            <a:r>
              <a:rPr lang="en-US"/>
              <a:t>		In the drop down to the right of </a:t>
            </a:r>
            <a:r>
              <a:rPr b="1" lang="en-US"/>
              <a:t>Color</a:t>
            </a:r>
            <a:r>
              <a:rPr lang="en-US"/>
              <a:t>, under </a:t>
            </a:r>
            <a:r>
              <a:rPr b="1" lang="en-US"/>
              <a:t>Theme Colors</a:t>
            </a:r>
            <a:r>
              <a:rPr lang="en-US"/>
              <a:t>, select </a:t>
            </a:r>
            <a:r>
              <a:rPr b="1" lang="en-US"/>
              <a:t>Black</a:t>
            </a:r>
            <a:endParaRPr/>
          </a:p>
          <a:p>
            <a:pPr indent="0" lvl="0" marL="0" rtl="0" algn="l">
              <a:spcBef>
                <a:spcPts val="600"/>
              </a:spcBef>
              <a:spcAft>
                <a:spcPts val="0"/>
              </a:spcAft>
              <a:buClr>
                <a:schemeClr val="dk1"/>
              </a:buClr>
              <a:buSzPts val="1200"/>
              <a:buFont typeface="Calibri"/>
              <a:buNone/>
            </a:pPr>
            <a:r>
              <a:rPr b="1" lang="en-US"/>
              <a:t>Step 5.</a:t>
            </a:r>
            <a:r>
              <a:rPr lang="en-US"/>
              <a:t> 	Click the </a:t>
            </a:r>
            <a:r>
              <a:rPr b="1" lang="en-US"/>
              <a:t>Home</a:t>
            </a:r>
            <a:r>
              <a:rPr lang="en-US"/>
              <a:t> tab on the Ribbon and in the </a:t>
            </a:r>
            <a:r>
              <a:rPr b="1" lang="en-US"/>
              <a:t>Font</a:t>
            </a:r>
            <a:r>
              <a:rPr lang="en-US"/>
              <a:t> group select </a:t>
            </a:r>
            <a:r>
              <a:rPr b="1" lang="en-US"/>
              <a:t>Calibri 10.5</a:t>
            </a:r>
            <a:endParaRPr/>
          </a:p>
          <a:p>
            <a:pPr indent="0" lvl="0" marL="0" rtl="0" algn="l">
              <a:spcBef>
                <a:spcPts val="1200"/>
              </a:spcBef>
              <a:spcAft>
                <a:spcPts val="0"/>
              </a:spcAft>
              <a:buClr>
                <a:schemeClr val="dk1"/>
              </a:buClr>
              <a:buSzPts val="1200"/>
              <a:buFont typeface="Arial"/>
              <a:buNone/>
            </a:pPr>
            <a:r>
              <a:rPr b="0" i="0" lang="en-US" u="none" strike="noStrike">
                <a:latin typeface="Arial"/>
                <a:ea typeface="Arial"/>
                <a:cs typeface="Arial"/>
                <a:sym typeface="Arial"/>
              </a:rPr>
              <a:t>When adding axis titles, the horizontal axis title is placed in the center of the axis. To move the axis title to the right, click on the border of the axis title box and slide the text box to the right.</a:t>
            </a:r>
            <a:endParaRPr/>
          </a:p>
          <a:p>
            <a:pPr indent="0" lvl="0" marL="0" rtl="0" algn="l">
              <a:spcBef>
                <a:spcPts val="600"/>
              </a:spcBef>
              <a:spcAft>
                <a:spcPts val="0"/>
              </a:spcAft>
              <a:buClr>
                <a:schemeClr val="dk1"/>
              </a:buClr>
              <a:buSzPts val="1200"/>
              <a:buFont typeface="Arial"/>
              <a:buNone/>
            </a:pPr>
            <a:r>
              <a:rPr b="0" i="0" lang="en-US" u="none" strike="noStrike">
                <a:latin typeface="Arial"/>
                <a:ea typeface="Arial"/>
                <a:cs typeface="Arial"/>
                <a:sym typeface="Arial"/>
              </a:rPr>
              <a:t>When adding axis titles, the vertical axis title will appear midway up the vertical axis and the text will be vertically aligned. Right-click on the axis title and select </a:t>
            </a:r>
            <a:r>
              <a:rPr b="1" i="0" lang="en-US" u="none" strike="noStrike">
                <a:latin typeface="Arial"/>
                <a:ea typeface="Arial"/>
                <a:cs typeface="Arial"/>
                <a:sym typeface="Arial"/>
              </a:rPr>
              <a:t>Format Axis Title</a:t>
            </a:r>
            <a:r>
              <a:rPr b="0" i="0" lang="en-US" u="none" strike="noStrike">
                <a:latin typeface="Arial"/>
                <a:ea typeface="Arial"/>
                <a:cs typeface="Arial"/>
                <a:sym typeface="Arial"/>
              </a:rPr>
              <a:t>. </a:t>
            </a:r>
            <a:endParaRPr/>
          </a:p>
          <a:p>
            <a:pPr indent="0" lvl="0" marL="0" rtl="0" algn="l">
              <a:spcBef>
                <a:spcPts val="600"/>
              </a:spcBef>
              <a:spcAft>
                <a:spcPts val="0"/>
              </a:spcAft>
              <a:buClr>
                <a:schemeClr val="dk1"/>
              </a:buClr>
              <a:buSzPts val="1200"/>
              <a:buFont typeface="Arial"/>
              <a:buNone/>
            </a:pPr>
            <a:r>
              <a:rPr b="0" i="0" lang="en-US" u="none" strike="noStrike">
                <a:latin typeface="Arial"/>
                <a:ea typeface="Arial"/>
                <a:cs typeface="Arial"/>
                <a:sym typeface="Arial"/>
              </a:rPr>
              <a:t>When the </a:t>
            </a:r>
            <a:r>
              <a:rPr b="1" i="0" lang="en-US" u="none" strike="noStrike">
                <a:latin typeface="Arial"/>
                <a:ea typeface="Arial"/>
                <a:cs typeface="Arial"/>
                <a:sym typeface="Arial"/>
              </a:rPr>
              <a:t>Format Axis Title </a:t>
            </a:r>
            <a:r>
              <a:rPr b="0" i="0" lang="en-US" u="none" strike="noStrike">
                <a:latin typeface="Arial"/>
                <a:ea typeface="Arial"/>
                <a:cs typeface="Arial"/>
                <a:sym typeface="Arial"/>
              </a:rPr>
              <a:t>task pane appears, click on the </a:t>
            </a:r>
            <a:r>
              <a:rPr b="1" i="0" lang="en-US" u="none" strike="noStrike">
                <a:latin typeface="Arial"/>
                <a:ea typeface="Arial"/>
                <a:cs typeface="Arial"/>
                <a:sym typeface="Arial"/>
              </a:rPr>
              <a:t>Size &amp; Properties </a:t>
            </a:r>
            <a:r>
              <a:rPr b="0" i="0" lang="en-US" u="none" strike="noStrike">
                <a:latin typeface="Arial"/>
                <a:ea typeface="Arial"/>
                <a:cs typeface="Arial"/>
                <a:sym typeface="Arial"/>
              </a:rPr>
              <a:t>button select </a:t>
            </a:r>
            <a:r>
              <a:rPr b="1" i="0" lang="en-US" u="none" strike="noStrike">
                <a:latin typeface="Arial"/>
                <a:ea typeface="Arial"/>
                <a:cs typeface="Arial"/>
                <a:sym typeface="Arial"/>
              </a:rPr>
              <a:t>Horizontal</a:t>
            </a:r>
            <a:r>
              <a:rPr b="0" i="0" lang="en-US" u="none" strike="noStrike">
                <a:latin typeface="Arial"/>
                <a:ea typeface="Arial"/>
                <a:cs typeface="Arial"/>
                <a:sym typeface="Arial"/>
              </a:rPr>
              <a:t> from the drop-down menu next to </a:t>
            </a:r>
            <a:r>
              <a:rPr b="1" i="0" lang="en-US" u="none" strike="noStrike">
                <a:latin typeface="Arial"/>
                <a:ea typeface="Arial"/>
                <a:cs typeface="Arial"/>
                <a:sym typeface="Arial"/>
              </a:rPr>
              <a:t>Text Direction</a:t>
            </a:r>
            <a:r>
              <a:rPr b="0" i="0" lang="en-US" u="none" strike="noStrike">
                <a:latin typeface="Arial"/>
                <a:ea typeface="Arial"/>
                <a:cs typeface="Arial"/>
                <a:sym typeface="Arial"/>
              </a:rPr>
              <a:t>. Click on the border of the axis title box and slide the text box up to the top of the axis.</a:t>
            </a:r>
            <a:endParaRPr/>
          </a:p>
          <a:p>
            <a:pPr indent="0" lvl="0" marL="0" rtl="0" algn="l">
              <a:spcBef>
                <a:spcPts val="0"/>
              </a:spcBef>
              <a:spcAft>
                <a:spcPts val="0"/>
              </a:spcAft>
              <a:buClr>
                <a:schemeClr val="dk1"/>
              </a:buClr>
              <a:buSzPts val="1200"/>
              <a:buFont typeface="Calibri"/>
              <a:buNone/>
            </a:pPr>
            <a:r>
              <a:t/>
            </a:r>
            <a:endParaRPr b="0" i="0" u="none" strike="noStrike">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lang="en-US"/>
              <a:t>Format the vertical axis and axis labels:</a:t>
            </a:r>
            <a:endParaRPr/>
          </a:p>
          <a:p>
            <a:pPr indent="0" lvl="0" marL="0" rtl="0" algn="l">
              <a:spcBef>
                <a:spcPts val="600"/>
              </a:spcBef>
              <a:spcAft>
                <a:spcPts val="0"/>
              </a:spcAft>
              <a:buClr>
                <a:schemeClr val="dk1"/>
              </a:buClr>
              <a:buSzPts val="1200"/>
              <a:buFont typeface="Calibri"/>
              <a:buNone/>
            </a:pPr>
            <a:r>
              <a:rPr b="1" lang="en-US"/>
              <a:t>Step 6.	</a:t>
            </a:r>
            <a:r>
              <a:rPr lang="en-US"/>
              <a:t>Double click on any label of the vertical axis</a:t>
            </a:r>
            <a:endParaRPr/>
          </a:p>
          <a:p>
            <a:pPr indent="0" lvl="0" marL="0" rtl="0" algn="l">
              <a:spcBef>
                <a:spcPts val="600"/>
              </a:spcBef>
              <a:spcAft>
                <a:spcPts val="0"/>
              </a:spcAft>
              <a:buClr>
                <a:schemeClr val="dk1"/>
              </a:buClr>
              <a:buSzPts val="1200"/>
              <a:buFont typeface="Calibri"/>
              <a:buNone/>
            </a:pPr>
            <a:r>
              <a:rPr b="1" lang="en-US"/>
              <a:t>Step 7.</a:t>
            </a:r>
            <a:r>
              <a:rPr lang="en-US"/>
              <a:t> 	When the </a:t>
            </a:r>
            <a:r>
              <a:rPr b="1" lang="en-US"/>
              <a:t>Format Axis</a:t>
            </a:r>
            <a:r>
              <a:rPr lang="en-US"/>
              <a:t> task pane appears, click the </a:t>
            </a:r>
            <a:r>
              <a:rPr b="1" lang="en-US"/>
              <a:t>Fill &amp; Line</a:t>
            </a:r>
            <a:r>
              <a:rPr lang="en-US"/>
              <a:t> button</a:t>
            </a:r>
            <a:endParaRPr/>
          </a:p>
          <a:p>
            <a:pPr indent="0" lvl="0" marL="0" rtl="0" algn="l">
              <a:spcBef>
                <a:spcPts val="0"/>
              </a:spcBef>
              <a:spcAft>
                <a:spcPts val="0"/>
              </a:spcAft>
              <a:buClr>
                <a:schemeClr val="dk1"/>
              </a:buClr>
              <a:buSzPts val="1200"/>
              <a:buFont typeface="Calibri"/>
              <a:buNone/>
            </a:pPr>
            <a:r>
              <a:rPr lang="en-US"/>
              <a:t>		Click </a:t>
            </a:r>
            <a:r>
              <a:rPr b="1" lang="en-US"/>
              <a:t>Line</a:t>
            </a:r>
            <a:endParaRPr/>
          </a:p>
          <a:p>
            <a:pPr indent="0" lvl="0" marL="0" rtl="0" algn="l">
              <a:spcBef>
                <a:spcPts val="0"/>
              </a:spcBef>
              <a:spcAft>
                <a:spcPts val="0"/>
              </a:spcAft>
              <a:buClr>
                <a:schemeClr val="dk1"/>
              </a:buClr>
              <a:buSzPts val="1200"/>
              <a:buFont typeface="Calibri"/>
              <a:buNone/>
            </a:pPr>
            <a:r>
              <a:rPr lang="en-US"/>
              <a:t>		Select </a:t>
            </a:r>
            <a:r>
              <a:rPr b="1" lang="en-US"/>
              <a:t>Solid line</a:t>
            </a:r>
            <a:endParaRPr/>
          </a:p>
          <a:p>
            <a:pPr indent="0" lvl="0" marL="0" rtl="0" algn="l">
              <a:spcBef>
                <a:spcPts val="0"/>
              </a:spcBef>
              <a:spcAft>
                <a:spcPts val="0"/>
              </a:spcAft>
              <a:buClr>
                <a:schemeClr val="dk1"/>
              </a:buClr>
              <a:buSzPts val="1200"/>
              <a:buFont typeface="Calibri"/>
              <a:buNone/>
            </a:pPr>
            <a:r>
              <a:rPr lang="en-US"/>
              <a:t>		In the drop down to the right of </a:t>
            </a:r>
            <a:r>
              <a:rPr b="1" lang="en-US"/>
              <a:t>Color</a:t>
            </a:r>
            <a:r>
              <a:rPr lang="en-US"/>
              <a:t>, under </a:t>
            </a:r>
            <a:r>
              <a:rPr b="1" lang="en-US"/>
              <a:t>Theme Colors</a:t>
            </a:r>
            <a:r>
              <a:rPr lang="en-US"/>
              <a:t>, select </a:t>
            </a:r>
            <a:r>
              <a:rPr b="1" lang="en-US"/>
              <a:t>Black</a:t>
            </a:r>
            <a:endParaRPr/>
          </a:p>
          <a:p>
            <a:pPr indent="0" lvl="0" marL="0" rtl="0" algn="l">
              <a:spcBef>
                <a:spcPts val="600"/>
              </a:spcBef>
              <a:spcAft>
                <a:spcPts val="0"/>
              </a:spcAft>
              <a:buClr>
                <a:schemeClr val="dk1"/>
              </a:buClr>
              <a:buSzPts val="1200"/>
              <a:buFont typeface="Calibri"/>
              <a:buNone/>
            </a:pPr>
            <a:r>
              <a:rPr b="1" lang="en-US"/>
              <a:t>Step 8.</a:t>
            </a:r>
            <a:r>
              <a:rPr lang="en-US"/>
              <a:t> 	In the </a:t>
            </a:r>
            <a:r>
              <a:rPr b="1" lang="en-US"/>
              <a:t>Format Axis </a:t>
            </a:r>
            <a:r>
              <a:rPr lang="en-US"/>
              <a:t>task pane, click the </a:t>
            </a:r>
            <a:r>
              <a:rPr b="1" lang="en-US"/>
              <a:t>Axis Options </a:t>
            </a:r>
            <a:r>
              <a:rPr lang="en-US"/>
              <a:t>button</a:t>
            </a:r>
            <a:endParaRPr/>
          </a:p>
          <a:p>
            <a:pPr indent="0" lvl="0" marL="0" rtl="0" algn="l">
              <a:spcBef>
                <a:spcPts val="0"/>
              </a:spcBef>
              <a:spcAft>
                <a:spcPts val="0"/>
              </a:spcAft>
              <a:buClr>
                <a:schemeClr val="dk1"/>
              </a:buClr>
              <a:buSzPts val="1200"/>
              <a:buFont typeface="Calibri"/>
              <a:buNone/>
            </a:pPr>
            <a:r>
              <a:rPr lang="en-US"/>
              <a:t>		Click </a:t>
            </a:r>
            <a:r>
              <a:rPr b="1" lang="en-US"/>
              <a:t>Tick Marks</a:t>
            </a:r>
            <a:endParaRPr/>
          </a:p>
          <a:p>
            <a:pPr indent="0" lvl="0" marL="0" rtl="0" algn="l">
              <a:spcBef>
                <a:spcPts val="0"/>
              </a:spcBef>
              <a:spcAft>
                <a:spcPts val="0"/>
              </a:spcAft>
              <a:buClr>
                <a:schemeClr val="dk1"/>
              </a:buClr>
              <a:buSzPts val="1200"/>
              <a:buFont typeface="Calibri"/>
              <a:buNone/>
            </a:pPr>
            <a:r>
              <a:rPr lang="en-US"/>
              <a:t>		Next to </a:t>
            </a:r>
            <a:r>
              <a:rPr b="1" lang="en-US"/>
              <a:t>Major type</a:t>
            </a:r>
            <a:r>
              <a:rPr lang="en-US"/>
              <a:t>, select </a:t>
            </a:r>
            <a:r>
              <a:rPr b="1" lang="en-US"/>
              <a:t>Inside</a:t>
            </a:r>
            <a:endParaRPr/>
          </a:p>
          <a:p>
            <a:pPr indent="0" lvl="0" marL="0" rtl="0" algn="l">
              <a:spcBef>
                <a:spcPts val="600"/>
              </a:spcBef>
              <a:spcAft>
                <a:spcPts val="0"/>
              </a:spcAft>
              <a:buClr>
                <a:schemeClr val="dk1"/>
              </a:buClr>
              <a:buSzPts val="1200"/>
              <a:buFont typeface="Calibri"/>
              <a:buNone/>
            </a:pPr>
            <a:r>
              <a:rPr b="1" lang="en-US"/>
              <a:t>Step 9.</a:t>
            </a:r>
            <a:r>
              <a:rPr lang="en-US"/>
              <a:t> 	Click the </a:t>
            </a:r>
            <a:r>
              <a:rPr b="1" lang="en-US"/>
              <a:t>Home</a:t>
            </a:r>
            <a:r>
              <a:rPr lang="en-US"/>
              <a:t> tab on the Ribbon and in the </a:t>
            </a:r>
            <a:r>
              <a:rPr b="1" lang="en-US"/>
              <a:t>Font</a:t>
            </a:r>
            <a:r>
              <a:rPr lang="en-US"/>
              <a:t> group select </a:t>
            </a:r>
            <a:r>
              <a:rPr b="1" lang="en-US"/>
              <a:t>Calibri 10.5</a:t>
            </a:r>
            <a:endParaRPr/>
          </a:p>
          <a:p>
            <a:pPr indent="0" lvl="0" marL="0" rtl="0" algn="l">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lang="en-US"/>
              <a:t>Eliminate the border of the chart:</a:t>
            </a:r>
            <a:endParaRPr/>
          </a:p>
          <a:p>
            <a:pPr indent="0" lvl="0" marL="0" rtl="0" algn="l">
              <a:spcBef>
                <a:spcPts val="600"/>
              </a:spcBef>
              <a:spcAft>
                <a:spcPts val="0"/>
              </a:spcAft>
              <a:buClr>
                <a:schemeClr val="dk1"/>
              </a:buClr>
              <a:buSzPts val="1200"/>
              <a:buFont typeface="Calibri"/>
              <a:buNone/>
            </a:pPr>
            <a:r>
              <a:rPr b="1" lang="en-US"/>
              <a:t>Step 10. </a:t>
            </a:r>
            <a:r>
              <a:rPr lang="en-US"/>
              <a:t>	Click on the Chart Area of the chart (anywhere outside of the rectangular area delimited by the horizontal and vertical axes of the chart)</a:t>
            </a:r>
            <a:endParaRPr/>
          </a:p>
          <a:p>
            <a:pPr indent="0" lvl="0" marL="0" rtl="0" algn="l">
              <a:spcBef>
                <a:spcPts val="600"/>
              </a:spcBef>
              <a:spcAft>
                <a:spcPts val="0"/>
              </a:spcAft>
              <a:buClr>
                <a:schemeClr val="dk1"/>
              </a:buClr>
              <a:buSzPts val="1200"/>
              <a:buFont typeface="Calibri"/>
              <a:buNone/>
            </a:pPr>
            <a:r>
              <a:rPr b="1" lang="en-US"/>
              <a:t>Step 11. </a:t>
            </a:r>
            <a:r>
              <a:rPr lang="en-US"/>
              <a:t>	In the </a:t>
            </a:r>
            <a:r>
              <a:rPr b="1" lang="en-US"/>
              <a:t>Format Chart Area </a:t>
            </a:r>
            <a:r>
              <a:rPr lang="en-US"/>
              <a:t>task pane, click </a:t>
            </a:r>
            <a:r>
              <a:rPr b="1" lang="en-US"/>
              <a:t>Chart Options</a:t>
            </a:r>
            <a:endParaRPr/>
          </a:p>
          <a:p>
            <a:pPr indent="0" lvl="0" marL="0" rtl="0" algn="l">
              <a:spcBef>
                <a:spcPts val="0"/>
              </a:spcBef>
              <a:spcAft>
                <a:spcPts val="0"/>
              </a:spcAft>
              <a:buClr>
                <a:schemeClr val="dk1"/>
              </a:buClr>
              <a:buSzPts val="1200"/>
              <a:buFont typeface="Calibri"/>
              <a:buNone/>
            </a:pPr>
            <a:r>
              <a:rPr lang="en-US"/>
              <a:t>		Click the </a:t>
            </a:r>
            <a:r>
              <a:rPr b="1" lang="en-US"/>
              <a:t>Fill &amp; Line</a:t>
            </a:r>
            <a:r>
              <a:rPr lang="en-US"/>
              <a:t> button</a:t>
            </a:r>
            <a:endParaRPr/>
          </a:p>
          <a:p>
            <a:pPr indent="0" lvl="0" marL="0" rtl="0" algn="l">
              <a:spcBef>
                <a:spcPts val="0"/>
              </a:spcBef>
              <a:spcAft>
                <a:spcPts val="0"/>
              </a:spcAft>
              <a:buClr>
                <a:schemeClr val="dk1"/>
              </a:buClr>
              <a:buSzPts val="1200"/>
              <a:buFont typeface="Calibri"/>
              <a:buNone/>
            </a:pPr>
            <a:r>
              <a:rPr lang="en-US"/>
              <a:t>		Click </a:t>
            </a:r>
            <a:r>
              <a:rPr b="1" lang="en-US"/>
              <a:t>Border</a:t>
            </a:r>
            <a:endParaRPr/>
          </a:p>
          <a:p>
            <a:pPr indent="0" lvl="0" marL="0" rtl="0" algn="l">
              <a:spcBef>
                <a:spcPts val="0"/>
              </a:spcBef>
              <a:spcAft>
                <a:spcPts val="0"/>
              </a:spcAft>
              <a:buClr>
                <a:schemeClr val="dk1"/>
              </a:buClr>
              <a:buSzPts val="1200"/>
              <a:buFont typeface="Calibri"/>
              <a:buNone/>
            </a:pPr>
            <a:r>
              <a:rPr lang="en-US"/>
              <a:t>		Click </a:t>
            </a:r>
            <a:r>
              <a:rPr b="1" lang="en-US"/>
              <a:t>No line</a:t>
            </a:r>
            <a:endParaRPr/>
          </a:p>
          <a:p>
            <a:pPr indent="0" lvl="0" marL="0" rtl="0" algn="l">
              <a:spcBef>
                <a:spcPts val="1200"/>
              </a:spcBef>
              <a:spcAft>
                <a:spcPts val="0"/>
              </a:spcAft>
              <a:buClr>
                <a:schemeClr val="dk1"/>
              </a:buClr>
              <a:buSzPts val="1200"/>
              <a:buFont typeface="Arial"/>
              <a:buNone/>
            </a:pPr>
            <a:r>
              <a:rPr b="0" i="0" lang="en-US" sz="1200" u="none" strike="noStrike">
                <a:latin typeface="Arial"/>
                <a:ea typeface="Arial"/>
                <a:cs typeface="Arial"/>
                <a:sym typeface="Arial"/>
              </a:rPr>
              <a:t>The </a:t>
            </a:r>
            <a:r>
              <a:rPr b="1" i="0" lang="en-US" sz="1200" u="none" strike="noStrike">
                <a:latin typeface="Arial"/>
                <a:ea typeface="Arial"/>
                <a:cs typeface="Arial"/>
                <a:sym typeface="Arial"/>
              </a:rPr>
              <a:t>Chart Styles </a:t>
            </a:r>
            <a:r>
              <a:rPr b="0" i="0" lang="en-US" sz="1200" u="none" strike="noStrike">
                <a:latin typeface="Arial"/>
                <a:ea typeface="Arial"/>
                <a:cs typeface="Arial"/>
                <a:sym typeface="Arial"/>
              </a:rPr>
              <a:t>button allows you to change the style of the chart type you have selected, as well the color scheme of the chart. The </a:t>
            </a:r>
            <a:r>
              <a:rPr b="1" i="0" lang="en-US" sz="1200" u="none" strike="noStrike">
                <a:latin typeface="Arial"/>
                <a:ea typeface="Arial"/>
                <a:cs typeface="Arial"/>
                <a:sym typeface="Arial"/>
              </a:rPr>
              <a:t>Chart Styles </a:t>
            </a:r>
            <a:r>
              <a:rPr b="0" i="0" lang="en-US" sz="1200" u="none" strike="noStrike">
                <a:latin typeface="Arial"/>
                <a:ea typeface="Arial"/>
                <a:cs typeface="Arial"/>
                <a:sym typeface="Arial"/>
              </a:rPr>
              <a:t>button is not available for Excel for Mac.</a:t>
            </a:r>
            <a:endParaRPr/>
          </a:p>
          <a:p>
            <a:pPr indent="0" lvl="0" marL="0" rtl="0" algn="l">
              <a:spcBef>
                <a:spcPts val="600"/>
              </a:spcBef>
              <a:spcAft>
                <a:spcPts val="0"/>
              </a:spcAft>
              <a:buClr>
                <a:schemeClr val="dk1"/>
              </a:buClr>
              <a:buSzPts val="1200"/>
              <a:buFont typeface="Arial"/>
              <a:buNone/>
            </a:pPr>
            <a:r>
              <a:rPr b="0" i="0" lang="en-US" sz="1200" u="none" strike="noStrike">
                <a:latin typeface="Arial"/>
                <a:ea typeface="Arial"/>
                <a:cs typeface="Arial"/>
                <a:sym typeface="Arial"/>
              </a:rPr>
              <a:t>To access the features of </a:t>
            </a:r>
            <a:r>
              <a:rPr b="1" i="0" lang="en-US" sz="1200" u="none" strike="noStrike">
                <a:latin typeface="Arial"/>
                <a:ea typeface="Arial"/>
                <a:cs typeface="Arial"/>
                <a:sym typeface="Arial"/>
              </a:rPr>
              <a:t>Chart Styles </a:t>
            </a:r>
            <a:r>
              <a:rPr b="0" i="0" lang="en-US" sz="1200" u="none" strike="noStrike">
                <a:latin typeface="Arial"/>
                <a:ea typeface="Arial"/>
                <a:cs typeface="Arial"/>
                <a:sym typeface="Arial"/>
              </a:rPr>
              <a:t>in Excel for Mac, double click on the chart, click the </a:t>
            </a:r>
            <a:r>
              <a:rPr b="1" i="0" lang="en-US" sz="1200" u="none" strike="noStrike">
                <a:latin typeface="Arial"/>
                <a:ea typeface="Arial"/>
                <a:cs typeface="Arial"/>
                <a:sym typeface="Arial"/>
              </a:rPr>
              <a:t>Chart Design </a:t>
            </a:r>
            <a:r>
              <a:rPr b="0" i="0" lang="en-US" sz="1200" u="none" strike="noStrike">
                <a:latin typeface="Arial"/>
                <a:ea typeface="Arial"/>
                <a:cs typeface="Arial"/>
                <a:sym typeface="Arial"/>
              </a:rPr>
              <a:t>tab, and click on a style from the </a:t>
            </a:r>
            <a:r>
              <a:rPr b="1" i="0" lang="en-US" sz="1200" u="none" strike="noStrike">
                <a:latin typeface="Arial"/>
                <a:ea typeface="Arial"/>
                <a:cs typeface="Arial"/>
                <a:sym typeface="Arial"/>
              </a:rPr>
              <a:t>Chart Styles </a:t>
            </a:r>
            <a:r>
              <a:rPr b="0" i="0" lang="en-US" sz="1200" u="none" strike="noStrike">
                <a:latin typeface="Arial"/>
                <a:ea typeface="Arial"/>
                <a:cs typeface="Arial"/>
                <a:sym typeface="Arial"/>
              </a:rPr>
              <a:t>group. To change the color scheme, click the </a:t>
            </a:r>
            <a:r>
              <a:rPr b="1" i="0" lang="en-US" sz="1200" u="none" strike="noStrike">
                <a:latin typeface="Arial"/>
                <a:ea typeface="Arial"/>
                <a:cs typeface="Arial"/>
                <a:sym typeface="Arial"/>
              </a:rPr>
              <a:t>Change Colors </a:t>
            </a:r>
            <a:r>
              <a:rPr b="0" i="0" lang="en-US" sz="1200" u="none" strike="noStrike">
                <a:latin typeface="Arial"/>
                <a:ea typeface="Arial"/>
                <a:cs typeface="Arial"/>
                <a:sym typeface="Arial"/>
              </a:rPr>
              <a:t>button in the </a:t>
            </a:r>
            <a:r>
              <a:rPr b="1" i="0" lang="en-US" sz="1200" u="none" strike="noStrike">
                <a:latin typeface="Arial"/>
                <a:ea typeface="Arial"/>
                <a:cs typeface="Arial"/>
                <a:sym typeface="Arial"/>
              </a:rPr>
              <a:t>Chart Styles </a:t>
            </a:r>
            <a:r>
              <a:rPr b="0" i="0" lang="en-US" sz="1200" u="none" strike="noStrike">
                <a:latin typeface="Arial"/>
                <a:ea typeface="Arial"/>
                <a:cs typeface="Arial"/>
                <a:sym typeface="Arial"/>
              </a:rPr>
              <a:t>group.</a:t>
            </a:r>
            <a:endParaRPr>
              <a:latin typeface="Arial"/>
              <a:ea typeface="Arial"/>
              <a:cs typeface="Arial"/>
              <a:sym typeface="Arial"/>
            </a:endParaRPr>
          </a:p>
          <a:p>
            <a:pPr indent="0" lvl="0" marL="0" rtl="0" algn="l">
              <a:spcBef>
                <a:spcPts val="600"/>
              </a:spcBef>
              <a:spcAft>
                <a:spcPts val="0"/>
              </a:spcAft>
              <a:buClr>
                <a:schemeClr val="dk1"/>
              </a:buClr>
              <a:buSzPts val="1200"/>
              <a:buFont typeface="Calibri"/>
              <a:buNone/>
            </a:pPr>
            <a:r>
              <a:t/>
            </a:r>
            <a:endParaRPr b="1"/>
          </a:p>
          <a:p>
            <a:pPr indent="0" lvl="0" marL="0" rtl="0" algn="l">
              <a:spcBef>
                <a:spcPts val="1200"/>
              </a:spcBef>
              <a:spcAft>
                <a:spcPts val="0"/>
              </a:spcAft>
              <a:buClr>
                <a:schemeClr val="dk1"/>
              </a:buClr>
              <a:buSzPts val="1200"/>
              <a:buFont typeface="Calibri"/>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t/>
            </a:r>
            <a:endParaRPr/>
          </a:p>
          <a:p>
            <a:pPr indent="0" lvl="0" marL="0" rtl="0" algn="l">
              <a:spcBef>
                <a:spcPts val="360"/>
              </a:spcBef>
              <a:spcAft>
                <a:spcPts val="0"/>
              </a:spcAft>
              <a:buNone/>
            </a:pPr>
            <a:r>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14" name="Shape 14"/>
        <p:cNvGrpSpPr/>
        <p:nvPr/>
      </p:nvGrpSpPr>
      <p:grpSpPr>
        <a:xfrm>
          <a:off x="0" y="0"/>
          <a:ext cx="0" cy="0"/>
          <a:chOff x="0" y="0"/>
          <a:chExt cx="0" cy="0"/>
        </a:xfrm>
      </p:grpSpPr>
      <p:pic>
        <p:nvPicPr>
          <p:cNvPr id="15" name="Google Shape;15;p43"/>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16" name="Google Shape;16;p43"/>
          <p:cNvSpPr txBox="1"/>
          <p:nvPr>
            <p:ph idx="1" type="body"/>
          </p:nvPr>
        </p:nvSpPr>
        <p:spPr>
          <a:xfrm>
            <a:off x="6241955" y="4047983"/>
            <a:ext cx="3297426" cy="618014"/>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lt1"/>
              </a:buClr>
              <a:buSzPts val="3600"/>
              <a:buNone/>
              <a:defRPr b="0" i="0" sz="3600">
                <a:solidFill>
                  <a:schemeClr val="lt1"/>
                </a:solidFill>
                <a:latin typeface="Arial"/>
                <a:ea typeface="Arial"/>
                <a:cs typeface="Arial"/>
                <a:sym typeface="Arial"/>
              </a:defRPr>
            </a:lvl1pPr>
            <a:lvl2pPr indent="-228600" lvl="1" marL="914400" algn="ctr">
              <a:lnSpc>
                <a:spcPct val="90000"/>
              </a:lnSpc>
              <a:spcBef>
                <a:spcPts val="500"/>
              </a:spcBef>
              <a:spcAft>
                <a:spcPts val="0"/>
              </a:spcAft>
              <a:buClr>
                <a:srgbClr val="004A78"/>
              </a:buClr>
              <a:buSzPts val="2400"/>
              <a:buNone/>
              <a:defRPr>
                <a:latin typeface="Arial"/>
                <a:ea typeface="Arial"/>
                <a:cs typeface="Arial"/>
                <a:sym typeface="Arial"/>
              </a:defRPr>
            </a:lvl2pPr>
            <a:lvl3pPr indent="-228600" lvl="2" marL="1371600" algn="ctr">
              <a:lnSpc>
                <a:spcPct val="90000"/>
              </a:lnSpc>
              <a:spcBef>
                <a:spcPts val="500"/>
              </a:spcBef>
              <a:spcAft>
                <a:spcPts val="0"/>
              </a:spcAft>
              <a:buClr>
                <a:srgbClr val="004A78"/>
              </a:buClr>
              <a:buSzPts val="2000"/>
              <a:buNone/>
              <a:defRPr>
                <a:latin typeface="Arial"/>
                <a:ea typeface="Arial"/>
                <a:cs typeface="Arial"/>
                <a:sym typeface="Arial"/>
              </a:defRPr>
            </a:lvl3pPr>
            <a:lvl4pPr indent="-228600" lvl="3" marL="1828800" algn="ctr">
              <a:lnSpc>
                <a:spcPct val="90000"/>
              </a:lnSpc>
              <a:spcBef>
                <a:spcPts val="500"/>
              </a:spcBef>
              <a:spcAft>
                <a:spcPts val="0"/>
              </a:spcAft>
              <a:buClr>
                <a:srgbClr val="004A78"/>
              </a:buClr>
              <a:buSzPts val="1800"/>
              <a:buNone/>
              <a:defRPr>
                <a:latin typeface="Arial"/>
                <a:ea typeface="Arial"/>
                <a:cs typeface="Arial"/>
                <a:sym typeface="Arial"/>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43"/>
          <p:cNvSpPr txBox="1"/>
          <p:nvPr>
            <p:ph type="title"/>
          </p:nvPr>
        </p:nvSpPr>
        <p:spPr>
          <a:xfrm>
            <a:off x="4689326" y="2479050"/>
            <a:ext cx="6402684" cy="67210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 name="Google Shape;18;p43"/>
          <p:cNvSpPr/>
          <p:nvPr>
            <p:ph idx="2" type="pic"/>
          </p:nvPr>
        </p:nvSpPr>
        <p:spPr>
          <a:xfrm>
            <a:off x="246063" y="314482"/>
            <a:ext cx="3343275" cy="4318000"/>
          </a:xfrm>
          <a:prstGeom prst="rect">
            <a:avLst/>
          </a:prstGeom>
          <a:noFill/>
          <a:ln>
            <a:noFill/>
          </a:ln>
        </p:spPr>
      </p:sp>
      <p:pic>
        <p:nvPicPr>
          <p:cNvPr id="19" name="Google Shape;19;p43"/>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20" name="Google Shape;20;p43"/>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Sections and Images">
  <p:cSld name="1_Two Sections and Images">
    <p:spTree>
      <p:nvGrpSpPr>
        <p:cNvPr id="65" name="Shape 65"/>
        <p:cNvGrpSpPr/>
        <p:nvPr/>
      </p:nvGrpSpPr>
      <p:grpSpPr>
        <a:xfrm>
          <a:off x="0" y="0"/>
          <a:ext cx="0" cy="0"/>
          <a:chOff x="0" y="0"/>
          <a:chExt cx="0" cy="0"/>
        </a:xfrm>
      </p:grpSpPr>
      <p:sp>
        <p:nvSpPr>
          <p:cNvPr id="66" name="Google Shape;66;p5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7" name="Google Shape;67;p52"/>
          <p:cNvSpPr txBox="1"/>
          <p:nvPr>
            <p:ph idx="1" type="body"/>
          </p:nvPr>
        </p:nvSpPr>
        <p:spPr>
          <a:xfrm>
            <a:off x="743575" y="1290690"/>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2"/>
          <p:cNvSpPr txBox="1"/>
          <p:nvPr>
            <p:ph idx="2" type="body"/>
          </p:nvPr>
        </p:nvSpPr>
        <p:spPr>
          <a:xfrm>
            <a:off x="5983940" y="1290690"/>
            <a:ext cx="5471175"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52"/>
          <p:cNvSpPr/>
          <p:nvPr>
            <p:ph idx="3" type="pic"/>
          </p:nvPr>
        </p:nvSpPr>
        <p:spPr>
          <a:xfrm>
            <a:off x="733117" y="1757166"/>
            <a:ext cx="5146239" cy="3709063"/>
          </a:xfrm>
          <a:prstGeom prst="rect">
            <a:avLst/>
          </a:prstGeom>
          <a:noFill/>
          <a:ln>
            <a:noFill/>
          </a:ln>
        </p:spPr>
      </p:sp>
      <p:sp>
        <p:nvSpPr>
          <p:cNvPr id="70" name="Google Shape;70;p52"/>
          <p:cNvSpPr/>
          <p:nvPr>
            <p:ph idx="4" type="pic"/>
          </p:nvPr>
        </p:nvSpPr>
        <p:spPr>
          <a:xfrm>
            <a:off x="5983940" y="1757165"/>
            <a:ext cx="5471175" cy="3709064"/>
          </a:xfrm>
          <a:prstGeom prst="rect">
            <a:avLst/>
          </a:prstGeom>
          <a:noFill/>
          <a:ln>
            <a:noFill/>
          </a:ln>
        </p:spPr>
      </p:sp>
      <p:sp>
        <p:nvSpPr>
          <p:cNvPr id="71" name="Google Shape;71;p52"/>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with Image and Caption">
  <p:cSld name="1_Section with Image and Caption">
    <p:spTree>
      <p:nvGrpSpPr>
        <p:cNvPr id="72" name="Shape 72"/>
        <p:cNvGrpSpPr/>
        <p:nvPr/>
      </p:nvGrpSpPr>
      <p:grpSpPr>
        <a:xfrm>
          <a:off x="0" y="0"/>
          <a:ext cx="0" cy="0"/>
          <a:chOff x="0" y="0"/>
          <a:chExt cx="0" cy="0"/>
        </a:xfrm>
      </p:grpSpPr>
      <p:sp>
        <p:nvSpPr>
          <p:cNvPr id="73" name="Google Shape;73;p5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4" name="Google Shape;74;p53"/>
          <p:cNvSpPr/>
          <p:nvPr>
            <p:ph idx="2" type="pic"/>
          </p:nvPr>
        </p:nvSpPr>
        <p:spPr>
          <a:xfrm>
            <a:off x="733118" y="1987827"/>
            <a:ext cx="6477000" cy="3890994"/>
          </a:xfrm>
          <a:prstGeom prst="rect">
            <a:avLst/>
          </a:prstGeom>
          <a:noFill/>
          <a:ln>
            <a:noFill/>
          </a:ln>
        </p:spPr>
      </p:sp>
      <p:sp>
        <p:nvSpPr>
          <p:cNvPr id="75" name="Google Shape;75;p53"/>
          <p:cNvSpPr txBox="1"/>
          <p:nvPr>
            <p:ph idx="1" type="body"/>
          </p:nvPr>
        </p:nvSpPr>
        <p:spPr>
          <a:xfrm>
            <a:off x="7401339" y="1987827"/>
            <a:ext cx="4054039" cy="3890993"/>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3"/>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77" name="Google Shape;77;p53"/>
          <p:cNvSpPr txBox="1"/>
          <p:nvPr>
            <p:ph idx="3" type="body"/>
          </p:nvPr>
        </p:nvSpPr>
        <p:spPr>
          <a:xfrm>
            <a:off x="743574" y="1535854"/>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p:cSld name="Numbered List">
    <p:spTree>
      <p:nvGrpSpPr>
        <p:cNvPr id="78" name="Shape 78"/>
        <p:cNvGrpSpPr/>
        <p:nvPr/>
      </p:nvGrpSpPr>
      <p:grpSpPr>
        <a:xfrm>
          <a:off x="0" y="0"/>
          <a:ext cx="0" cy="0"/>
          <a:chOff x="0" y="0"/>
          <a:chExt cx="0" cy="0"/>
        </a:xfrm>
      </p:grpSpPr>
      <p:sp>
        <p:nvSpPr>
          <p:cNvPr id="79" name="Google Shape;79;p5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0" name="Google Shape;80;p54"/>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Calibri"/>
              <a:buAutoNum type="arabicPeriod"/>
              <a:defRPr sz="2000">
                <a:solidFill>
                  <a:srgbClr val="000000"/>
                </a:solidFill>
              </a:defRPr>
            </a:lvl1pPr>
            <a:lvl2pPr indent="-228600" lvl="1" marL="914400" marR="0" algn="l">
              <a:lnSpc>
                <a:spcPct val="90000"/>
              </a:lnSpc>
              <a:spcBef>
                <a:spcPts val="500"/>
              </a:spcBef>
              <a:spcAft>
                <a:spcPts val="0"/>
              </a:spcAft>
              <a:buClr>
                <a:srgbClr val="006298"/>
              </a:buClr>
              <a:buSzPts val="2000"/>
              <a:buFont typeface="Arial"/>
              <a:buNone/>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4"/>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2" name="Shape 82"/>
        <p:cNvGrpSpPr/>
        <p:nvPr/>
      </p:nvGrpSpPr>
      <p:grpSpPr>
        <a:xfrm>
          <a:off x="0" y="0"/>
          <a:ext cx="0" cy="0"/>
          <a:chOff x="0" y="0"/>
          <a:chExt cx="0" cy="0"/>
        </a:xfrm>
      </p:grpSpPr>
      <p:pic>
        <p:nvPicPr>
          <p:cNvPr id="83" name="Google Shape;83;p55"/>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84" name="Google Shape;84;p55"/>
          <p:cNvSpPr txBox="1"/>
          <p:nvPr>
            <p:ph type="title"/>
          </p:nvPr>
        </p:nvSpPr>
        <p:spPr>
          <a:xfrm>
            <a:off x="838200" y="2291187"/>
            <a:ext cx="10515600" cy="684026"/>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55"/>
          <p:cNvSpPr txBox="1"/>
          <p:nvPr>
            <p:ph idx="1" type="body"/>
          </p:nvPr>
        </p:nvSpPr>
        <p:spPr>
          <a:xfrm>
            <a:off x="4867275" y="3619985"/>
            <a:ext cx="2457450" cy="597477"/>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lt1"/>
              </a:buClr>
              <a:buSzPts val="2000"/>
              <a:buNone/>
              <a:defRPr b="0" i="0"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6" name="Google Shape;86;p55"/>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87" name="Google Shape;87;p55"/>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400" u="none" strike="noStrik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Slide">
  <p:cSld name="Unit Slide">
    <p:spTree>
      <p:nvGrpSpPr>
        <p:cNvPr id="88" name="Shape 88"/>
        <p:cNvGrpSpPr/>
        <p:nvPr/>
      </p:nvGrpSpPr>
      <p:grpSpPr>
        <a:xfrm>
          <a:off x="0" y="0"/>
          <a:ext cx="0" cy="0"/>
          <a:chOff x="0" y="0"/>
          <a:chExt cx="0" cy="0"/>
        </a:xfrm>
      </p:grpSpPr>
      <p:pic>
        <p:nvPicPr>
          <p:cNvPr id="89" name="Google Shape;89;p56"/>
          <p:cNvPicPr preferRelativeResize="0"/>
          <p:nvPr/>
        </p:nvPicPr>
        <p:blipFill rotWithShape="1">
          <a:blip r:embed="rId2">
            <a:alphaModFix/>
          </a:blip>
          <a:srcRect b="0" l="0" r="0" t="0"/>
          <a:stretch/>
        </p:blipFill>
        <p:spPr>
          <a:xfrm>
            <a:off x="192" y="16"/>
            <a:ext cx="12191807" cy="6865874"/>
          </a:xfrm>
          <a:prstGeom prst="rect">
            <a:avLst/>
          </a:prstGeom>
          <a:noFill/>
          <a:ln>
            <a:noFill/>
          </a:ln>
        </p:spPr>
      </p:pic>
      <p:sp>
        <p:nvSpPr>
          <p:cNvPr id="90" name="Google Shape;90;p56"/>
          <p:cNvSpPr txBox="1"/>
          <p:nvPr>
            <p:ph idx="1" type="body"/>
          </p:nvPr>
        </p:nvSpPr>
        <p:spPr>
          <a:xfrm>
            <a:off x="1274574" y="2193424"/>
            <a:ext cx="9642852" cy="618014"/>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1000"/>
              </a:spcBef>
              <a:spcAft>
                <a:spcPts val="0"/>
              </a:spcAft>
              <a:buClr>
                <a:schemeClr val="lt1"/>
              </a:buClr>
              <a:buSzPts val="5000"/>
              <a:buNone/>
              <a:defRPr b="0" i="0" sz="5000">
                <a:solidFill>
                  <a:schemeClr val="lt1"/>
                </a:solidFill>
                <a:latin typeface="Arial"/>
                <a:ea typeface="Arial"/>
                <a:cs typeface="Arial"/>
                <a:sym typeface="Arial"/>
              </a:defRPr>
            </a:lvl1pPr>
            <a:lvl2pPr indent="-228600" lvl="1" marL="914400" algn="ctr">
              <a:lnSpc>
                <a:spcPct val="90000"/>
              </a:lnSpc>
              <a:spcBef>
                <a:spcPts val="500"/>
              </a:spcBef>
              <a:spcAft>
                <a:spcPts val="0"/>
              </a:spcAft>
              <a:buClr>
                <a:srgbClr val="004A78"/>
              </a:buClr>
              <a:buSzPts val="2400"/>
              <a:buNone/>
              <a:defRPr>
                <a:latin typeface="Arial"/>
                <a:ea typeface="Arial"/>
                <a:cs typeface="Arial"/>
                <a:sym typeface="Arial"/>
              </a:defRPr>
            </a:lvl2pPr>
            <a:lvl3pPr indent="-228600" lvl="2" marL="1371600" algn="ctr">
              <a:lnSpc>
                <a:spcPct val="90000"/>
              </a:lnSpc>
              <a:spcBef>
                <a:spcPts val="500"/>
              </a:spcBef>
              <a:spcAft>
                <a:spcPts val="0"/>
              </a:spcAft>
              <a:buClr>
                <a:srgbClr val="004A78"/>
              </a:buClr>
              <a:buSzPts val="2000"/>
              <a:buNone/>
              <a:defRPr>
                <a:latin typeface="Arial"/>
                <a:ea typeface="Arial"/>
                <a:cs typeface="Arial"/>
                <a:sym typeface="Arial"/>
              </a:defRPr>
            </a:lvl3pPr>
            <a:lvl4pPr indent="-228600" lvl="3" marL="1828800" algn="ctr">
              <a:lnSpc>
                <a:spcPct val="90000"/>
              </a:lnSpc>
              <a:spcBef>
                <a:spcPts val="500"/>
              </a:spcBef>
              <a:spcAft>
                <a:spcPts val="0"/>
              </a:spcAft>
              <a:buClr>
                <a:srgbClr val="004A78"/>
              </a:buClr>
              <a:buSzPts val="1800"/>
              <a:buNone/>
              <a:defRPr>
                <a:latin typeface="Arial"/>
                <a:ea typeface="Arial"/>
                <a:cs typeface="Arial"/>
                <a:sym typeface="Arial"/>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56"/>
          <p:cNvSpPr txBox="1"/>
          <p:nvPr>
            <p:ph type="title"/>
          </p:nvPr>
        </p:nvSpPr>
        <p:spPr>
          <a:xfrm>
            <a:off x="838200" y="3096122"/>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92" name="Google Shape;92;p56"/>
          <p:cNvPicPr preferRelativeResize="0"/>
          <p:nvPr/>
        </p:nvPicPr>
        <p:blipFill rotWithShape="1">
          <a:blip r:embed="rId3">
            <a:alphaModFix/>
          </a:blip>
          <a:srcRect b="0" l="0" r="0" t="0"/>
          <a:stretch/>
        </p:blipFill>
        <p:spPr>
          <a:xfrm>
            <a:off x="424861" y="6356350"/>
            <a:ext cx="1699425" cy="383864"/>
          </a:xfrm>
          <a:prstGeom prst="rect">
            <a:avLst/>
          </a:prstGeom>
          <a:noFill/>
          <a:ln>
            <a:noFill/>
          </a:ln>
        </p:spPr>
      </p:pic>
      <p:sp>
        <p:nvSpPr>
          <p:cNvPr id="93" name="Google Shape;93;p56"/>
          <p:cNvSpPr txBox="1"/>
          <p:nvPr>
            <p:ph idx="11" type="ftr"/>
          </p:nvPr>
        </p:nvSpPr>
        <p:spPr>
          <a:xfrm>
            <a:off x="2923890" y="6356350"/>
            <a:ext cx="88016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400" u="none" strike="noStrike">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Content">
  <p:cSld name="Two Sections and Content">
    <p:spTree>
      <p:nvGrpSpPr>
        <p:cNvPr id="94" name="Shape 94"/>
        <p:cNvGrpSpPr/>
        <p:nvPr/>
      </p:nvGrpSpPr>
      <p:grpSpPr>
        <a:xfrm>
          <a:off x="0" y="0"/>
          <a:ext cx="0" cy="0"/>
          <a:chOff x="0" y="0"/>
          <a:chExt cx="0" cy="0"/>
        </a:xfrm>
      </p:grpSpPr>
      <p:sp>
        <p:nvSpPr>
          <p:cNvPr id="95" name="Google Shape;95;p5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6" name="Google Shape;96;p57"/>
          <p:cNvSpPr txBox="1"/>
          <p:nvPr>
            <p:ph idx="1" type="body"/>
          </p:nvPr>
        </p:nvSpPr>
        <p:spPr>
          <a:xfrm>
            <a:off x="743574" y="1290690"/>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57"/>
          <p:cNvSpPr txBox="1"/>
          <p:nvPr>
            <p:ph idx="2" type="body"/>
          </p:nvPr>
        </p:nvSpPr>
        <p:spPr>
          <a:xfrm>
            <a:off x="740228" y="1737343"/>
            <a:ext cx="10711543" cy="1462674"/>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rgbClr val="000000"/>
              </a:buClr>
              <a:buSzPts val="2400"/>
              <a:buFont typeface="Arial"/>
              <a:buChar char="•"/>
              <a:defRPr b="0" i="0" sz="2400">
                <a:solidFill>
                  <a:srgbClr val="000000"/>
                </a:solidFill>
                <a:latin typeface="Arial"/>
                <a:ea typeface="Arial"/>
                <a:cs typeface="Arial"/>
                <a:sym typeface="Arial"/>
              </a:defRPr>
            </a:lvl1pPr>
            <a:lvl2pPr indent="-228600" lvl="1" marL="914400" algn="l">
              <a:lnSpc>
                <a:spcPct val="90000"/>
              </a:lnSpc>
              <a:spcBef>
                <a:spcPts val="500"/>
              </a:spcBef>
              <a:spcAft>
                <a:spcPts val="0"/>
              </a:spcAft>
              <a:buClr>
                <a:srgbClr val="000000"/>
              </a:buClr>
              <a:buSzPts val="2400"/>
              <a:buFont typeface="Arial"/>
              <a:buNone/>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7"/>
          <p:cNvSpPr txBox="1"/>
          <p:nvPr>
            <p:ph idx="3" type="body"/>
          </p:nvPr>
        </p:nvSpPr>
        <p:spPr>
          <a:xfrm>
            <a:off x="743573" y="3389727"/>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7"/>
          <p:cNvSpPr txBox="1"/>
          <p:nvPr>
            <p:ph idx="4" type="body"/>
          </p:nvPr>
        </p:nvSpPr>
        <p:spPr>
          <a:xfrm>
            <a:off x="743572" y="3856204"/>
            <a:ext cx="10711543" cy="146267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None/>
              <a:defRPr b="0" i="0" sz="2400">
                <a:solidFill>
                  <a:srgbClr val="000000"/>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57"/>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Comparison">
  <p:cSld name="Two Content Comparison">
    <p:spTree>
      <p:nvGrpSpPr>
        <p:cNvPr id="101" name="Shape 101"/>
        <p:cNvGrpSpPr/>
        <p:nvPr/>
      </p:nvGrpSpPr>
      <p:grpSpPr>
        <a:xfrm>
          <a:off x="0" y="0"/>
          <a:ext cx="0" cy="0"/>
          <a:chOff x="0" y="0"/>
          <a:chExt cx="0" cy="0"/>
        </a:xfrm>
      </p:grpSpPr>
      <p:sp>
        <p:nvSpPr>
          <p:cNvPr id="102" name="Google Shape;102;p5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3" name="Google Shape;103;p58"/>
          <p:cNvSpPr txBox="1"/>
          <p:nvPr>
            <p:ph idx="1" type="body"/>
          </p:nvPr>
        </p:nvSpPr>
        <p:spPr>
          <a:xfrm>
            <a:off x="743576"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58"/>
          <p:cNvSpPr txBox="1"/>
          <p:nvPr>
            <p:ph idx="2" type="body"/>
          </p:nvPr>
        </p:nvSpPr>
        <p:spPr>
          <a:xfrm>
            <a:off x="743576" y="2202774"/>
            <a:ext cx="5084468"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Font typeface="Arial"/>
              <a:buNone/>
              <a:defRPr sz="1800">
                <a:solidFill>
                  <a:srgbClr val="000000"/>
                </a:solidFill>
              </a:defRPr>
            </a:lvl1pPr>
            <a:lvl2pPr indent="-228600" lvl="1" marL="914400" algn="l">
              <a:lnSpc>
                <a:spcPct val="90000"/>
              </a:lnSpc>
              <a:spcBef>
                <a:spcPts val="500"/>
              </a:spcBef>
              <a:spcAft>
                <a:spcPts val="0"/>
              </a:spcAft>
              <a:buClr>
                <a:srgbClr val="004A78"/>
              </a:buClr>
              <a:buSzPts val="1800"/>
              <a:buFont typeface="Arial"/>
              <a:buNone/>
              <a:defRPr sz="1800">
                <a:solidFill>
                  <a:srgbClr val="000000"/>
                </a:solidFill>
              </a:defRPr>
            </a:lvl2pPr>
            <a:lvl3pPr indent="-342900" lvl="2" marL="1371600" algn="l">
              <a:lnSpc>
                <a:spcPct val="90000"/>
              </a:lnSpc>
              <a:spcBef>
                <a:spcPts val="500"/>
              </a:spcBef>
              <a:spcAft>
                <a:spcPts val="0"/>
              </a:spcAft>
              <a:buClr>
                <a:srgbClr val="004A78"/>
              </a:buClr>
              <a:buSzPts val="1800"/>
              <a:buFont typeface="Arial"/>
              <a:buChar char="•"/>
              <a:defRPr sz="1800">
                <a:solidFill>
                  <a:srgbClr val="000000"/>
                </a:solidFill>
              </a:defRPr>
            </a:lvl3pPr>
            <a:lvl4pPr indent="-342900" lvl="3" marL="1828800" algn="l">
              <a:lnSpc>
                <a:spcPct val="90000"/>
              </a:lnSpc>
              <a:spcBef>
                <a:spcPts val="500"/>
              </a:spcBef>
              <a:spcAft>
                <a:spcPts val="0"/>
              </a:spcAft>
              <a:buClr>
                <a:srgbClr val="004A78"/>
              </a:buClr>
              <a:buSzPts val="1800"/>
              <a:buFont typeface="Arial"/>
              <a:buChar char="•"/>
              <a:defRPr sz="1800">
                <a:solidFill>
                  <a:srgbClr val="000000"/>
                </a:solidFill>
              </a:defRPr>
            </a:lvl4pPr>
            <a:lvl5pPr indent="-342900" lvl="4" marL="2286000" algn="l">
              <a:lnSpc>
                <a:spcPct val="90000"/>
              </a:lnSpc>
              <a:spcBef>
                <a:spcPts val="500"/>
              </a:spcBef>
              <a:spcAft>
                <a:spcPts val="0"/>
              </a:spcAft>
              <a:buClr>
                <a:srgbClr val="004A78"/>
              </a:buClr>
              <a:buSzPts val="1800"/>
              <a:buFont typeface="Arial"/>
              <a:buChar char="•"/>
              <a:defRPr sz="18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8"/>
          <p:cNvSpPr txBox="1"/>
          <p:nvPr>
            <p:ph idx="3" type="body"/>
          </p:nvPr>
        </p:nvSpPr>
        <p:spPr>
          <a:xfrm>
            <a:off x="6370651" y="1579015"/>
            <a:ext cx="5084468"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8"/>
          <p:cNvSpPr txBox="1"/>
          <p:nvPr>
            <p:ph idx="4" type="body"/>
          </p:nvPr>
        </p:nvSpPr>
        <p:spPr>
          <a:xfrm>
            <a:off x="6370651" y="2202774"/>
            <a:ext cx="5084468"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solidFill>
                  <a:srgbClr val="000000"/>
                </a:solidFill>
              </a:defRPr>
            </a:lvl2pPr>
            <a:lvl3pPr indent="-342900" lvl="2" marL="1371600" algn="l">
              <a:lnSpc>
                <a:spcPct val="90000"/>
              </a:lnSpc>
              <a:spcBef>
                <a:spcPts val="500"/>
              </a:spcBef>
              <a:spcAft>
                <a:spcPts val="0"/>
              </a:spcAft>
              <a:buClr>
                <a:srgbClr val="004A78"/>
              </a:buClr>
              <a:buSzPts val="1800"/>
              <a:buChar char="•"/>
              <a:defRPr sz="1800">
                <a:solidFill>
                  <a:srgbClr val="000000"/>
                </a:solidFill>
              </a:defRPr>
            </a:lvl3pPr>
            <a:lvl4pPr indent="-342900" lvl="3" marL="1828800" algn="l">
              <a:lnSpc>
                <a:spcPct val="90000"/>
              </a:lnSpc>
              <a:spcBef>
                <a:spcPts val="500"/>
              </a:spcBef>
              <a:spcAft>
                <a:spcPts val="0"/>
              </a:spcAft>
              <a:buClr>
                <a:srgbClr val="004A78"/>
              </a:buClr>
              <a:buSzPts val="1800"/>
              <a:buChar char="•"/>
              <a:defRPr sz="1800">
                <a:solidFill>
                  <a:srgbClr val="000000"/>
                </a:solidFill>
              </a:defRPr>
            </a:lvl4pPr>
            <a:lvl5pPr indent="-342900" lvl="4" marL="2286000" algn="l">
              <a:lnSpc>
                <a:spcPct val="90000"/>
              </a:lnSpc>
              <a:spcBef>
                <a:spcPts val="500"/>
              </a:spcBef>
              <a:spcAft>
                <a:spcPts val="0"/>
              </a:spcAft>
              <a:buClr>
                <a:srgbClr val="004A78"/>
              </a:buClr>
              <a:buSzPts val="1800"/>
              <a:buChar char="•"/>
              <a:defRPr sz="18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58"/>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Comparison">
  <p:cSld name="Three Content Comparison">
    <p:spTree>
      <p:nvGrpSpPr>
        <p:cNvPr id="108" name="Shape 108"/>
        <p:cNvGrpSpPr/>
        <p:nvPr/>
      </p:nvGrpSpPr>
      <p:grpSpPr>
        <a:xfrm>
          <a:off x="0" y="0"/>
          <a:ext cx="0" cy="0"/>
          <a:chOff x="0" y="0"/>
          <a:chExt cx="0" cy="0"/>
        </a:xfrm>
      </p:grpSpPr>
      <p:sp>
        <p:nvSpPr>
          <p:cNvPr id="109" name="Google Shape;109;p5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0" name="Google Shape;110;p59"/>
          <p:cNvSpPr txBox="1"/>
          <p:nvPr>
            <p:ph idx="1" type="body"/>
          </p:nvPr>
        </p:nvSpPr>
        <p:spPr>
          <a:xfrm>
            <a:off x="743576"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59"/>
          <p:cNvSpPr txBox="1"/>
          <p:nvPr>
            <p:ph idx="2" type="body"/>
          </p:nvPr>
        </p:nvSpPr>
        <p:spPr>
          <a:xfrm>
            <a:off x="743576"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Font typeface="Arial"/>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59"/>
          <p:cNvSpPr txBox="1"/>
          <p:nvPr>
            <p:ph idx="3" type="body"/>
          </p:nvPr>
        </p:nvSpPr>
        <p:spPr>
          <a:xfrm>
            <a:off x="4445799"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9"/>
          <p:cNvSpPr txBox="1"/>
          <p:nvPr>
            <p:ph idx="4" type="body"/>
          </p:nvPr>
        </p:nvSpPr>
        <p:spPr>
          <a:xfrm>
            <a:off x="4445799"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59"/>
          <p:cNvSpPr txBox="1"/>
          <p:nvPr>
            <p:ph idx="5" type="body"/>
          </p:nvPr>
        </p:nvSpPr>
        <p:spPr>
          <a:xfrm>
            <a:off x="8145953" y="1579015"/>
            <a:ext cx="3300402" cy="492443"/>
          </a:xfrm>
          <a:prstGeom prst="rect">
            <a:avLst/>
          </a:prstGeom>
          <a:solidFill>
            <a:schemeClr val="lt1"/>
          </a:solidFill>
          <a:ln>
            <a:noFill/>
          </a:ln>
          <a:effectLst>
            <a:outerShdw rotWithShape="0" algn="t" dir="5400000" dist="12700">
              <a:srgbClr val="000000"/>
            </a:outerShdw>
          </a:effectLst>
        </p:spPr>
        <p:txBody>
          <a:bodyPr anchorCtr="0" anchor="b" bIns="91425" lIns="0" spcFirstLastPara="1" rIns="0" wrap="square" tIns="91425">
            <a:spAutoFit/>
          </a:bodyPr>
          <a:lstStyle>
            <a:lvl1pPr indent="-228600" lvl="0" marL="457200" algn="ctr">
              <a:lnSpc>
                <a:spcPct val="100000"/>
              </a:lnSpc>
              <a:spcBef>
                <a:spcPts val="0"/>
              </a:spcBef>
              <a:spcAft>
                <a:spcPts val="0"/>
              </a:spcAft>
              <a:buClr>
                <a:srgbClr val="006298"/>
              </a:buClr>
              <a:buSzPts val="2000"/>
              <a:buNone/>
              <a:defRPr b="1" sz="2000">
                <a:solidFill>
                  <a:srgbClr val="006298"/>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9"/>
          <p:cNvSpPr txBox="1"/>
          <p:nvPr>
            <p:ph idx="6" type="body"/>
          </p:nvPr>
        </p:nvSpPr>
        <p:spPr>
          <a:xfrm>
            <a:off x="8154717" y="2202774"/>
            <a:ext cx="3300402" cy="395357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04A78"/>
              </a:buClr>
              <a:buSzPts val="1800"/>
              <a:buNone/>
              <a:defRPr sz="1800">
                <a:solidFill>
                  <a:srgbClr val="000000"/>
                </a:solidFill>
              </a:defRPr>
            </a:lvl1pPr>
            <a:lvl2pPr indent="-342900" lvl="1" marL="914400" algn="l">
              <a:lnSpc>
                <a:spcPct val="90000"/>
              </a:lnSpc>
              <a:spcBef>
                <a:spcPts val="500"/>
              </a:spcBef>
              <a:spcAft>
                <a:spcPts val="0"/>
              </a:spcAft>
              <a:buClr>
                <a:srgbClr val="004A78"/>
              </a:buClr>
              <a:buSzPts val="1800"/>
              <a:buFont typeface="Arial"/>
              <a:buChar char="‒"/>
              <a:defRPr sz="1800"/>
            </a:lvl2pPr>
            <a:lvl3pPr indent="-342900" lvl="2" marL="1371600" algn="l">
              <a:lnSpc>
                <a:spcPct val="90000"/>
              </a:lnSpc>
              <a:spcBef>
                <a:spcPts val="500"/>
              </a:spcBef>
              <a:spcAft>
                <a:spcPts val="0"/>
              </a:spcAft>
              <a:buClr>
                <a:srgbClr val="004A78"/>
              </a:buClr>
              <a:buSzPts val="1800"/>
              <a:buChar char="•"/>
              <a:defRPr sz="1800"/>
            </a:lvl3pPr>
            <a:lvl4pPr indent="-342900" lvl="3" marL="1828800" algn="l">
              <a:lnSpc>
                <a:spcPct val="90000"/>
              </a:lnSpc>
              <a:spcBef>
                <a:spcPts val="500"/>
              </a:spcBef>
              <a:spcAft>
                <a:spcPts val="0"/>
              </a:spcAft>
              <a:buClr>
                <a:srgbClr val="004A78"/>
              </a:buClr>
              <a:buSzPts val="1800"/>
              <a:buChar char="•"/>
              <a:defRPr sz="1800"/>
            </a:lvl4pPr>
            <a:lvl5pPr indent="-342900" lvl="4" marL="2286000" algn="l">
              <a:lnSpc>
                <a:spcPct val="90000"/>
              </a:lnSpc>
              <a:spcBef>
                <a:spcPts val="500"/>
              </a:spcBef>
              <a:spcAft>
                <a:spcPts val="0"/>
              </a:spcAft>
              <a:buClr>
                <a:srgbClr val="004A78"/>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9"/>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Caption">
  <p:cSld name="Title and Content with Caption">
    <p:spTree>
      <p:nvGrpSpPr>
        <p:cNvPr id="117" name="Shape 117"/>
        <p:cNvGrpSpPr/>
        <p:nvPr/>
      </p:nvGrpSpPr>
      <p:grpSpPr>
        <a:xfrm>
          <a:off x="0" y="0"/>
          <a:ext cx="0" cy="0"/>
          <a:chOff x="0" y="0"/>
          <a:chExt cx="0" cy="0"/>
        </a:xfrm>
      </p:grpSpPr>
      <p:sp>
        <p:nvSpPr>
          <p:cNvPr id="118" name="Google Shape;118;p6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9" name="Google Shape;119;p60"/>
          <p:cNvSpPr txBox="1"/>
          <p:nvPr>
            <p:ph idx="1" type="body"/>
          </p:nvPr>
        </p:nvSpPr>
        <p:spPr>
          <a:xfrm>
            <a:off x="743576" y="1289684"/>
            <a:ext cx="10711543" cy="275005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Font typeface="Arial"/>
              <a:buNone/>
              <a:defRPr b="0" i="0" sz="2400">
                <a:solidFill>
                  <a:srgbClr val="000000"/>
                </a:solidFill>
                <a:latin typeface="Arial"/>
                <a:ea typeface="Arial"/>
                <a:cs typeface="Arial"/>
                <a:sym typeface="Arial"/>
              </a:defRPr>
            </a:lvl1pPr>
            <a:lvl2pPr indent="-228600" lvl="1" marL="914400" algn="l">
              <a:lnSpc>
                <a:spcPct val="90000"/>
              </a:lnSpc>
              <a:spcBef>
                <a:spcPts val="500"/>
              </a:spcBef>
              <a:spcAft>
                <a:spcPts val="0"/>
              </a:spcAft>
              <a:buClr>
                <a:srgbClr val="000000"/>
              </a:buClr>
              <a:buSzPts val="2400"/>
              <a:buFont typeface="Arial"/>
              <a:buNone/>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60"/>
          <p:cNvSpPr txBox="1"/>
          <p:nvPr>
            <p:ph idx="2" type="body"/>
          </p:nvPr>
        </p:nvSpPr>
        <p:spPr>
          <a:xfrm>
            <a:off x="740228" y="4846655"/>
            <a:ext cx="10711543" cy="825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60"/>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Images">
  <p:cSld name="Two Sections and Images">
    <p:spTree>
      <p:nvGrpSpPr>
        <p:cNvPr id="122" name="Shape 122"/>
        <p:cNvGrpSpPr/>
        <p:nvPr/>
      </p:nvGrpSpPr>
      <p:grpSpPr>
        <a:xfrm>
          <a:off x="0" y="0"/>
          <a:ext cx="0" cy="0"/>
          <a:chOff x="0" y="0"/>
          <a:chExt cx="0" cy="0"/>
        </a:xfrm>
      </p:grpSpPr>
      <p:sp>
        <p:nvSpPr>
          <p:cNvPr id="123" name="Google Shape;123;p6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4" name="Google Shape;124;p61"/>
          <p:cNvSpPr txBox="1"/>
          <p:nvPr>
            <p:ph idx="1" type="body"/>
          </p:nvPr>
        </p:nvSpPr>
        <p:spPr>
          <a:xfrm>
            <a:off x="743574" y="1290690"/>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61"/>
          <p:cNvSpPr txBox="1"/>
          <p:nvPr>
            <p:ph idx="2" type="body"/>
          </p:nvPr>
        </p:nvSpPr>
        <p:spPr>
          <a:xfrm>
            <a:off x="743573" y="3389727"/>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61"/>
          <p:cNvSpPr/>
          <p:nvPr>
            <p:ph idx="3" type="pic"/>
          </p:nvPr>
        </p:nvSpPr>
        <p:spPr>
          <a:xfrm>
            <a:off x="733117" y="1757166"/>
            <a:ext cx="10721999" cy="1514131"/>
          </a:xfrm>
          <a:prstGeom prst="rect">
            <a:avLst/>
          </a:prstGeom>
          <a:noFill/>
          <a:ln>
            <a:noFill/>
          </a:ln>
        </p:spPr>
      </p:sp>
      <p:sp>
        <p:nvSpPr>
          <p:cNvPr id="127" name="Google Shape;127;p61"/>
          <p:cNvSpPr/>
          <p:nvPr>
            <p:ph idx="4" type="pic"/>
          </p:nvPr>
        </p:nvSpPr>
        <p:spPr>
          <a:xfrm>
            <a:off x="733117" y="3856204"/>
            <a:ext cx="10721999" cy="1514131"/>
          </a:xfrm>
          <a:prstGeom prst="rect">
            <a:avLst/>
          </a:prstGeom>
          <a:noFill/>
          <a:ln>
            <a:noFill/>
          </a:ln>
        </p:spPr>
      </p:sp>
      <p:sp>
        <p:nvSpPr>
          <p:cNvPr id="128" name="Google Shape;128;p61"/>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44"/>
          <p:cNvSpPr txBox="1"/>
          <p:nvPr>
            <p:ph idx="1" type="body"/>
          </p:nvPr>
        </p:nvSpPr>
        <p:spPr>
          <a:xfrm>
            <a:off x="743576" y="1289684"/>
            <a:ext cx="10711543" cy="373269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0000"/>
              </a:buClr>
              <a:buSzPts val="2400"/>
              <a:buFont typeface="Arial"/>
              <a:buNone/>
              <a:defRPr b="0" i="0" sz="2400">
                <a:solidFill>
                  <a:srgbClr val="000000"/>
                </a:solidFill>
                <a:latin typeface="Arial"/>
                <a:ea typeface="Arial"/>
                <a:cs typeface="Arial"/>
                <a:sym typeface="Arial"/>
              </a:defRPr>
            </a:lvl1pPr>
            <a:lvl2pPr indent="-381000" lvl="1" marL="914400" algn="l">
              <a:lnSpc>
                <a:spcPct val="90000"/>
              </a:lnSpc>
              <a:spcBef>
                <a:spcPts val="500"/>
              </a:spcBef>
              <a:spcAft>
                <a:spcPts val="0"/>
              </a:spcAft>
              <a:buClr>
                <a:srgbClr val="000000"/>
              </a:buClr>
              <a:buSzPts val="2400"/>
              <a:buChar char="•"/>
              <a:defRPr>
                <a:solidFill>
                  <a:srgbClr val="000000"/>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4"/>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29" name="Shape 129"/>
        <p:cNvGrpSpPr/>
        <p:nvPr/>
      </p:nvGrpSpPr>
      <p:grpSpPr>
        <a:xfrm>
          <a:off x="0" y="0"/>
          <a:ext cx="0" cy="0"/>
          <a:chOff x="0" y="0"/>
          <a:chExt cx="0" cy="0"/>
        </a:xfrm>
      </p:grpSpPr>
      <p:sp>
        <p:nvSpPr>
          <p:cNvPr id="130" name="Google Shape;130;p6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1" name="Google Shape;131;p62"/>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Arial"/>
              <a:buChar char="•"/>
              <a:defRPr sz="2000">
                <a:solidFill>
                  <a:srgbClr val="004A78"/>
                </a:solidFill>
              </a:defRPr>
            </a:lvl1pPr>
            <a:lvl2pPr indent="-355600" lvl="1" marL="914400" marR="0" algn="l">
              <a:lnSpc>
                <a:spcPct val="90000"/>
              </a:lnSpc>
              <a:spcBef>
                <a:spcPts val="500"/>
              </a:spcBef>
              <a:spcAft>
                <a:spcPts val="0"/>
              </a:spcAft>
              <a:buClr>
                <a:srgbClr val="006298"/>
              </a:buClr>
              <a:buSzPts val="2000"/>
              <a:buFont typeface="Arial"/>
              <a:buChar char="•"/>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62"/>
          <p:cNvSpPr txBox="1"/>
          <p:nvPr/>
        </p:nvSpPr>
        <p:spPr>
          <a:xfrm>
            <a:off x="3007866" y="6323299"/>
            <a:ext cx="8956009" cy="477054"/>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[Author Name], [Book Title], [#] Edition. © [Insert Year] Cengage. All Rights Reserved. May not be scanned, copied or duplicated, or posted to a publicly accessible website, in whole or in part.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s and Images with Caption">
  <p:cSld name="Two Sections and Images with Caption">
    <p:spTree>
      <p:nvGrpSpPr>
        <p:cNvPr id="25" name="Shape 25"/>
        <p:cNvGrpSpPr/>
        <p:nvPr/>
      </p:nvGrpSpPr>
      <p:grpSpPr>
        <a:xfrm>
          <a:off x="0" y="0"/>
          <a:ext cx="0" cy="0"/>
          <a:chOff x="0" y="0"/>
          <a:chExt cx="0" cy="0"/>
        </a:xfrm>
      </p:grpSpPr>
      <p:sp>
        <p:nvSpPr>
          <p:cNvPr id="26" name="Google Shape;26;p4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45"/>
          <p:cNvSpPr txBox="1"/>
          <p:nvPr>
            <p:ph idx="1" type="body"/>
          </p:nvPr>
        </p:nvSpPr>
        <p:spPr>
          <a:xfrm>
            <a:off x="743575" y="1290690"/>
            <a:ext cx="5260766"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5"/>
          <p:cNvSpPr txBox="1"/>
          <p:nvPr>
            <p:ph idx="2" type="body"/>
          </p:nvPr>
        </p:nvSpPr>
        <p:spPr>
          <a:xfrm>
            <a:off x="6198116" y="1290690"/>
            <a:ext cx="5260767"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5"/>
          <p:cNvSpPr/>
          <p:nvPr>
            <p:ph idx="3" type="pic"/>
          </p:nvPr>
        </p:nvSpPr>
        <p:spPr>
          <a:xfrm>
            <a:off x="733117" y="1757166"/>
            <a:ext cx="5265901" cy="1514131"/>
          </a:xfrm>
          <a:prstGeom prst="rect">
            <a:avLst/>
          </a:prstGeom>
          <a:noFill/>
          <a:ln>
            <a:noFill/>
          </a:ln>
        </p:spPr>
      </p:sp>
      <p:sp>
        <p:nvSpPr>
          <p:cNvPr id="30" name="Google Shape;30;p45"/>
          <p:cNvSpPr/>
          <p:nvPr>
            <p:ph idx="4" type="pic"/>
          </p:nvPr>
        </p:nvSpPr>
        <p:spPr>
          <a:xfrm>
            <a:off x="6187661" y="1757167"/>
            <a:ext cx="5265902" cy="3652441"/>
          </a:xfrm>
          <a:prstGeom prst="rect">
            <a:avLst/>
          </a:prstGeom>
          <a:noFill/>
          <a:ln>
            <a:noFill/>
          </a:ln>
        </p:spPr>
      </p:sp>
      <p:sp>
        <p:nvSpPr>
          <p:cNvPr id="31" name="Google Shape;31;p45"/>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32" name="Google Shape;32;p45"/>
          <p:cNvSpPr txBox="1"/>
          <p:nvPr>
            <p:ph idx="5" type="body"/>
          </p:nvPr>
        </p:nvSpPr>
        <p:spPr>
          <a:xfrm>
            <a:off x="733117" y="3429000"/>
            <a:ext cx="5271224" cy="1980608"/>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33" name="Shape 33"/>
        <p:cNvGrpSpPr/>
        <p:nvPr/>
      </p:nvGrpSpPr>
      <p:grpSpPr>
        <a:xfrm>
          <a:off x="0" y="0"/>
          <a:ext cx="0" cy="0"/>
          <a:chOff x="0" y="0"/>
          <a:chExt cx="0" cy="0"/>
        </a:xfrm>
      </p:grpSpPr>
      <p:sp>
        <p:nvSpPr>
          <p:cNvPr id="34" name="Google Shape;34;p4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5" name="Google Shape;35;p46"/>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Clr>
                <a:srgbClr val="004A78"/>
              </a:buClr>
              <a:buSzPts val="2000"/>
              <a:buFont typeface="Arial"/>
              <a:buChar char="•"/>
              <a:defRPr sz="2000">
                <a:solidFill>
                  <a:srgbClr val="000000"/>
                </a:solidFill>
              </a:defRPr>
            </a:lvl1pPr>
            <a:lvl2pPr indent="-355600" lvl="1" marL="914400" marR="0" algn="l">
              <a:lnSpc>
                <a:spcPct val="90000"/>
              </a:lnSpc>
              <a:spcBef>
                <a:spcPts val="500"/>
              </a:spcBef>
              <a:spcAft>
                <a:spcPts val="0"/>
              </a:spcAft>
              <a:buClr>
                <a:srgbClr val="FF6300"/>
              </a:buClr>
              <a:buSzPts val="2000"/>
              <a:buFont typeface="Arial"/>
              <a:buChar char="•"/>
              <a:defRPr sz="2000"/>
            </a:lvl2pPr>
            <a:lvl3pPr indent="-355600" lvl="2" marL="1371600" algn="l">
              <a:lnSpc>
                <a:spcPct val="90000"/>
              </a:lnSpc>
              <a:spcBef>
                <a:spcPts val="500"/>
              </a:spcBef>
              <a:spcAft>
                <a:spcPts val="0"/>
              </a:spcAft>
              <a:buClr>
                <a:srgbClr val="000000"/>
              </a:buClr>
              <a:buSzPts val="2000"/>
              <a:buFont typeface="Arial"/>
              <a:buChar char="•"/>
              <a:defRPr sz="2000"/>
            </a:lvl3pPr>
            <a:lvl4pPr indent="-292100" lvl="3" marL="1828800" algn="l">
              <a:lnSpc>
                <a:spcPct val="90000"/>
              </a:lnSpc>
              <a:spcBef>
                <a:spcPts val="500"/>
              </a:spcBef>
              <a:spcAft>
                <a:spcPts val="0"/>
              </a:spcAft>
              <a:buClr>
                <a:srgbClr val="000000"/>
              </a:buClr>
              <a:buSzPts val="1000"/>
              <a:buFont typeface="Calibri"/>
              <a:buChar char="▶"/>
              <a:defRPr sz="2000"/>
            </a:lvl4pPr>
            <a:lvl5pPr indent="-355600" lvl="4" marL="2286000" algn="l">
              <a:lnSpc>
                <a:spcPct val="90000"/>
              </a:lnSpc>
              <a:spcBef>
                <a:spcPts val="500"/>
              </a:spcBef>
              <a:spcAft>
                <a:spcPts val="0"/>
              </a:spcAft>
              <a:buClr>
                <a:srgbClr val="000000"/>
              </a:buClr>
              <a:buSzPts val="2000"/>
              <a:buFont typeface="Helvetica Neue"/>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6"/>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aption">
  <p:cSld name="Image and Caption">
    <p:spTree>
      <p:nvGrpSpPr>
        <p:cNvPr id="37" name="Shape 37"/>
        <p:cNvGrpSpPr/>
        <p:nvPr/>
      </p:nvGrpSpPr>
      <p:grpSpPr>
        <a:xfrm>
          <a:off x="0" y="0"/>
          <a:ext cx="0" cy="0"/>
          <a:chOff x="0" y="0"/>
          <a:chExt cx="0" cy="0"/>
        </a:xfrm>
      </p:grpSpPr>
      <p:sp>
        <p:nvSpPr>
          <p:cNvPr id="38" name="Google Shape;38;p4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9" name="Google Shape;39;p47"/>
          <p:cNvSpPr/>
          <p:nvPr>
            <p:ph idx="2" type="pic"/>
          </p:nvPr>
        </p:nvSpPr>
        <p:spPr>
          <a:xfrm>
            <a:off x="733118" y="1619557"/>
            <a:ext cx="6477000" cy="4259263"/>
          </a:xfrm>
          <a:prstGeom prst="rect">
            <a:avLst/>
          </a:prstGeom>
          <a:noFill/>
          <a:ln>
            <a:noFill/>
          </a:ln>
        </p:spPr>
      </p:sp>
      <p:sp>
        <p:nvSpPr>
          <p:cNvPr id="40" name="Google Shape;40;p47"/>
          <p:cNvSpPr txBox="1"/>
          <p:nvPr>
            <p:ph idx="1" type="body"/>
          </p:nvPr>
        </p:nvSpPr>
        <p:spPr>
          <a:xfrm>
            <a:off x="7478972" y="4070657"/>
            <a:ext cx="3976406" cy="1808163"/>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6298"/>
              </a:buClr>
              <a:buSzPts val="1800"/>
              <a:buFont typeface="Arial"/>
              <a:buNone/>
              <a:defRPr sz="1800">
                <a:solidFill>
                  <a:srgbClr val="006298"/>
                </a:solidFill>
                <a:latin typeface="Arial"/>
                <a:ea typeface="Arial"/>
                <a:cs typeface="Arial"/>
                <a:sym typeface="Arial"/>
              </a:defRPr>
            </a:lvl1pPr>
            <a:lvl2pPr indent="-342900" lvl="1" marL="914400" algn="l">
              <a:lnSpc>
                <a:spcPct val="90000"/>
              </a:lnSpc>
              <a:spcBef>
                <a:spcPts val="500"/>
              </a:spcBef>
              <a:spcAft>
                <a:spcPts val="0"/>
              </a:spcAft>
              <a:buClr>
                <a:srgbClr val="004A78"/>
              </a:buClr>
              <a:buSzPts val="1800"/>
              <a:buChar char="•"/>
              <a:defRPr/>
            </a:lvl2pPr>
            <a:lvl3pPr indent="-342900" lvl="2" marL="1371600" algn="l">
              <a:lnSpc>
                <a:spcPct val="90000"/>
              </a:lnSpc>
              <a:spcBef>
                <a:spcPts val="500"/>
              </a:spcBef>
              <a:spcAft>
                <a:spcPts val="0"/>
              </a:spcAft>
              <a:buClr>
                <a:srgbClr val="004A78"/>
              </a:buClr>
              <a:buSzPts val="1800"/>
              <a:buChar char="•"/>
              <a:defRPr/>
            </a:lvl3pPr>
            <a:lvl4pPr indent="-342900" lvl="3" marL="1828800" algn="l">
              <a:lnSpc>
                <a:spcPct val="90000"/>
              </a:lnSpc>
              <a:spcBef>
                <a:spcPts val="500"/>
              </a:spcBef>
              <a:spcAft>
                <a:spcPts val="0"/>
              </a:spcAft>
              <a:buClr>
                <a:srgbClr val="004A78"/>
              </a:buClr>
              <a:buSzPts val="1800"/>
              <a:buChar char="•"/>
              <a:defRPr/>
            </a:lvl4pPr>
            <a:lvl5pPr indent="-342900" lvl="4" marL="2286000" algn="l">
              <a:lnSpc>
                <a:spcPct val="90000"/>
              </a:lnSpc>
              <a:spcBef>
                <a:spcPts val="500"/>
              </a:spcBef>
              <a:spcAft>
                <a:spcPts val="0"/>
              </a:spcAft>
              <a:buClr>
                <a:srgbClr val="004A7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7"/>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nd Two Images">
  <p:cSld name="Section Header and Two Images">
    <p:spTree>
      <p:nvGrpSpPr>
        <p:cNvPr id="42" name="Shape 42"/>
        <p:cNvGrpSpPr/>
        <p:nvPr/>
      </p:nvGrpSpPr>
      <p:grpSpPr>
        <a:xfrm>
          <a:off x="0" y="0"/>
          <a:ext cx="0" cy="0"/>
          <a:chOff x="0" y="0"/>
          <a:chExt cx="0" cy="0"/>
        </a:xfrm>
      </p:grpSpPr>
      <p:sp>
        <p:nvSpPr>
          <p:cNvPr id="43" name="Google Shape;43;p4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4" name="Google Shape;44;p48"/>
          <p:cNvSpPr txBox="1"/>
          <p:nvPr>
            <p:ph idx="1" type="body"/>
          </p:nvPr>
        </p:nvSpPr>
        <p:spPr>
          <a:xfrm>
            <a:off x="743575" y="1290690"/>
            <a:ext cx="10711540"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8"/>
          <p:cNvSpPr/>
          <p:nvPr>
            <p:ph idx="2" type="pic"/>
          </p:nvPr>
        </p:nvSpPr>
        <p:spPr>
          <a:xfrm>
            <a:off x="733117" y="1757166"/>
            <a:ext cx="5146239" cy="3709063"/>
          </a:xfrm>
          <a:prstGeom prst="rect">
            <a:avLst/>
          </a:prstGeom>
          <a:noFill/>
          <a:ln>
            <a:noFill/>
          </a:ln>
        </p:spPr>
      </p:sp>
      <p:sp>
        <p:nvSpPr>
          <p:cNvPr id="46" name="Google Shape;46;p48"/>
          <p:cNvSpPr/>
          <p:nvPr>
            <p:ph idx="3" type="pic"/>
          </p:nvPr>
        </p:nvSpPr>
        <p:spPr>
          <a:xfrm>
            <a:off x="5983940" y="1757165"/>
            <a:ext cx="5471175" cy="3709064"/>
          </a:xfrm>
          <a:prstGeom prst="rect">
            <a:avLst/>
          </a:prstGeom>
          <a:noFill/>
          <a:ln>
            <a:noFill/>
          </a:ln>
        </p:spPr>
      </p:sp>
      <p:sp>
        <p:nvSpPr>
          <p:cNvPr id="47" name="Google Shape;47;p48"/>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with Image">
  <p:cSld name="Section with Image">
    <p:spTree>
      <p:nvGrpSpPr>
        <p:cNvPr id="48" name="Shape 48"/>
        <p:cNvGrpSpPr/>
        <p:nvPr/>
      </p:nvGrpSpPr>
      <p:grpSpPr>
        <a:xfrm>
          <a:off x="0" y="0"/>
          <a:ext cx="0" cy="0"/>
          <a:chOff x="0" y="0"/>
          <a:chExt cx="0" cy="0"/>
        </a:xfrm>
      </p:grpSpPr>
      <p:sp>
        <p:nvSpPr>
          <p:cNvPr id="49" name="Google Shape;49;p4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 name="Google Shape;50;p49"/>
          <p:cNvSpPr/>
          <p:nvPr>
            <p:ph idx="2" type="pic"/>
          </p:nvPr>
        </p:nvSpPr>
        <p:spPr>
          <a:xfrm>
            <a:off x="733117" y="1987827"/>
            <a:ext cx="10721999" cy="3890994"/>
          </a:xfrm>
          <a:prstGeom prst="rect">
            <a:avLst/>
          </a:prstGeom>
          <a:noFill/>
          <a:ln>
            <a:noFill/>
          </a:ln>
        </p:spPr>
      </p:sp>
      <p:sp>
        <p:nvSpPr>
          <p:cNvPr id="51" name="Google Shape;51;p49"/>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52" name="Google Shape;52;p49"/>
          <p:cNvSpPr txBox="1"/>
          <p:nvPr>
            <p:ph idx="1" type="body"/>
          </p:nvPr>
        </p:nvSpPr>
        <p:spPr>
          <a:xfrm>
            <a:off x="743574" y="1535854"/>
            <a:ext cx="10711543"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53" name="Shape 53"/>
        <p:cNvGrpSpPr/>
        <p:nvPr/>
      </p:nvGrpSpPr>
      <p:grpSpPr>
        <a:xfrm>
          <a:off x="0" y="0"/>
          <a:ext cx="0" cy="0"/>
          <a:chOff x="0" y="0"/>
          <a:chExt cx="0" cy="0"/>
        </a:xfrm>
      </p:grpSpPr>
      <p:sp>
        <p:nvSpPr>
          <p:cNvPr id="54" name="Google Shape;54;p5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5" name="Google Shape;55;p50"/>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ections and Images">
  <p:cSld name="Three Sections and Images">
    <p:spTree>
      <p:nvGrpSpPr>
        <p:cNvPr id="56" name="Shape 56"/>
        <p:cNvGrpSpPr/>
        <p:nvPr/>
      </p:nvGrpSpPr>
      <p:grpSpPr>
        <a:xfrm>
          <a:off x="0" y="0"/>
          <a:ext cx="0" cy="0"/>
          <a:chOff x="0" y="0"/>
          <a:chExt cx="0" cy="0"/>
        </a:xfrm>
      </p:grpSpPr>
      <p:sp>
        <p:nvSpPr>
          <p:cNvPr id="57" name="Google Shape;57;p5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8" name="Google Shape;58;p51"/>
          <p:cNvSpPr txBox="1"/>
          <p:nvPr>
            <p:ph idx="1" type="body"/>
          </p:nvPr>
        </p:nvSpPr>
        <p:spPr>
          <a:xfrm>
            <a:off x="743575" y="1290690"/>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51"/>
          <p:cNvSpPr txBox="1"/>
          <p:nvPr>
            <p:ph idx="2" type="body"/>
          </p:nvPr>
        </p:nvSpPr>
        <p:spPr>
          <a:xfrm>
            <a:off x="5983940" y="1290690"/>
            <a:ext cx="5471175"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1"/>
          <p:cNvSpPr/>
          <p:nvPr>
            <p:ph idx="3" type="pic"/>
          </p:nvPr>
        </p:nvSpPr>
        <p:spPr>
          <a:xfrm>
            <a:off x="733117" y="1757167"/>
            <a:ext cx="5146239" cy="1671834"/>
          </a:xfrm>
          <a:prstGeom prst="rect">
            <a:avLst/>
          </a:prstGeom>
          <a:noFill/>
          <a:ln>
            <a:noFill/>
          </a:ln>
        </p:spPr>
      </p:sp>
      <p:sp>
        <p:nvSpPr>
          <p:cNvPr id="61" name="Google Shape;61;p51"/>
          <p:cNvSpPr/>
          <p:nvPr>
            <p:ph idx="4" type="pic"/>
          </p:nvPr>
        </p:nvSpPr>
        <p:spPr>
          <a:xfrm>
            <a:off x="5983940" y="1757165"/>
            <a:ext cx="5471175" cy="3928578"/>
          </a:xfrm>
          <a:prstGeom prst="rect">
            <a:avLst/>
          </a:prstGeom>
          <a:noFill/>
          <a:ln>
            <a:noFill/>
          </a:ln>
        </p:spPr>
      </p:sp>
      <p:sp>
        <p:nvSpPr>
          <p:cNvPr id="62" name="Google Shape;62;p51"/>
          <p:cNvSpPr txBox="1"/>
          <p:nvPr/>
        </p:nvSpPr>
        <p:spPr>
          <a:xfrm>
            <a:off x="3007866" y="6147324"/>
            <a:ext cx="8956009" cy="692497"/>
          </a:xfrm>
          <a:prstGeom prst="rect">
            <a:avLst/>
          </a:prstGeom>
          <a:noFill/>
          <a:ln>
            <a:noFill/>
          </a:ln>
        </p:spPr>
        <p:txBody>
          <a:bodyPr anchorCtr="0" anchor="b" bIns="45700" lIns="0" spcFirstLastPara="1" rIns="0" wrap="square" tIns="0">
            <a:spAutoFit/>
          </a:bodyPr>
          <a:lstStyle/>
          <a:p>
            <a:pPr indent="0" lvl="0" marL="0" marR="0" rtl="0" algn="l">
              <a:lnSpc>
                <a:spcPct val="100000"/>
              </a:lnSpc>
              <a:spcBef>
                <a:spcPts val="0"/>
              </a:spcBef>
              <a:spcAft>
                <a:spcPts val="0"/>
              </a:spcAft>
              <a:buClr>
                <a:srgbClr val="004A78"/>
              </a:buClr>
              <a:buSzPts val="1400"/>
              <a:buFont typeface="arial"/>
              <a:buNone/>
            </a:pPr>
            <a:r>
              <a:rPr b="0" i="0" lang="en-US" sz="1400" u="none" cap="none" strike="noStrike">
                <a:solidFill>
                  <a:srgbClr val="004A78"/>
                </a:solidFill>
                <a:latin typeface="arial"/>
                <a:ea typeface="arial"/>
                <a:cs typeface="arial"/>
                <a:sym typeface="arial"/>
              </a:rPr>
              <a:t>Camm, Cochran, Fry &amp; Ohlmann, Data Visualization - Exploring and Explaining with Data, 1st Edition. © 2021 Cengage. All Rights Reserved. May not be scanned, copied or duplicated, or posted to a publicly accessible website, in whole or in part.</a:t>
            </a:r>
            <a:endParaRPr/>
          </a:p>
        </p:txBody>
      </p:sp>
      <p:sp>
        <p:nvSpPr>
          <p:cNvPr id="63" name="Google Shape;63;p51"/>
          <p:cNvSpPr txBox="1"/>
          <p:nvPr>
            <p:ph idx="5" type="body"/>
          </p:nvPr>
        </p:nvSpPr>
        <p:spPr>
          <a:xfrm>
            <a:off x="733118" y="3547432"/>
            <a:ext cx="5146238" cy="34804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006298"/>
              </a:buClr>
              <a:buSzPts val="2400"/>
              <a:buNone/>
              <a:defRPr b="1" i="0" sz="2400">
                <a:solidFill>
                  <a:srgbClr val="006298"/>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1"/>
          <p:cNvSpPr/>
          <p:nvPr>
            <p:ph idx="6" type="pic"/>
          </p:nvPr>
        </p:nvSpPr>
        <p:spPr>
          <a:xfrm>
            <a:off x="722660" y="4013909"/>
            <a:ext cx="5146239" cy="1671834"/>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SzPts val="1400"/>
              <a:buNone/>
              <a:defRPr b="1" i="0" sz="3400" u="none" cap="none" strike="noStrike">
                <a:solidFill>
                  <a:srgbClr val="004A78"/>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2pPr>
            <a:lvl3pPr lvl="2"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3pPr>
            <a:lvl4pPr lvl="3"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4pPr>
            <a:lvl5pPr lvl="4"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5pPr>
            <a:lvl6pPr lvl="5"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6pPr>
            <a:lvl7pPr lvl="6"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7pPr>
            <a:lvl8pPr lvl="7"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8pPr>
            <a:lvl9pPr lvl="8" marR="0" rtl="0" algn="l">
              <a:lnSpc>
                <a:spcPct val="90000"/>
              </a:lnSpc>
              <a:spcBef>
                <a:spcPts val="0"/>
              </a:spcBef>
              <a:spcAft>
                <a:spcPts val="0"/>
              </a:spcAft>
              <a:buSzPts val="1400"/>
              <a:buNone/>
              <a:defRPr b="0" i="0" sz="3400" u="none" cap="none" strike="noStrike">
                <a:solidFill>
                  <a:schemeClr val="dk1"/>
                </a:solidFill>
                <a:latin typeface="Open Sans"/>
                <a:ea typeface="Open Sans"/>
                <a:cs typeface="Open Sans"/>
                <a:sym typeface="Open Sans"/>
              </a:defRPr>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381000" lvl="1" marL="914400" marR="0" rtl="0" algn="l">
              <a:lnSpc>
                <a:spcPct val="90000"/>
              </a:lnSpc>
              <a:spcBef>
                <a:spcPts val="500"/>
              </a:spcBef>
              <a:spcAft>
                <a:spcPts val="0"/>
              </a:spcAft>
              <a:buClr>
                <a:srgbClr val="004A78"/>
              </a:buClr>
              <a:buSzPts val="2400"/>
              <a:buFont typeface="Arial"/>
              <a:buChar char="•"/>
              <a:defRPr b="0" i="0" sz="2400" u="none" cap="none" strike="noStrike">
                <a:solidFill>
                  <a:srgbClr val="004A78"/>
                </a:solidFill>
                <a:latin typeface="Arial"/>
                <a:ea typeface="Arial"/>
                <a:cs typeface="Arial"/>
                <a:sym typeface="Arial"/>
              </a:defRPr>
            </a:lvl2pPr>
            <a:lvl3pPr indent="-355600" lvl="2" marL="1371600" marR="0" rtl="0" algn="l">
              <a:lnSpc>
                <a:spcPct val="90000"/>
              </a:lnSpc>
              <a:spcBef>
                <a:spcPts val="500"/>
              </a:spcBef>
              <a:spcAft>
                <a:spcPts val="0"/>
              </a:spcAft>
              <a:buClr>
                <a:srgbClr val="004A78"/>
              </a:buClr>
              <a:buSzPts val="2000"/>
              <a:buFont typeface="Arial"/>
              <a:buChar char="•"/>
              <a:defRPr b="0" i="0" sz="2000" u="none" cap="none" strike="noStrike">
                <a:solidFill>
                  <a:srgbClr val="004A78"/>
                </a:solidFill>
                <a:latin typeface="Arial"/>
                <a:ea typeface="Arial"/>
                <a:cs typeface="Arial"/>
                <a:sym typeface="Arial"/>
              </a:defRPr>
            </a:lvl3pPr>
            <a:lvl4pPr indent="-342900" lvl="3" marL="18288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4pPr>
            <a:lvl5pPr indent="-342900" lvl="4" marL="2286000" marR="0" rtl="0" algn="l">
              <a:lnSpc>
                <a:spcPct val="90000"/>
              </a:lnSpc>
              <a:spcBef>
                <a:spcPts val="500"/>
              </a:spcBef>
              <a:spcAft>
                <a:spcPts val="0"/>
              </a:spcAft>
              <a:buClr>
                <a:srgbClr val="004A78"/>
              </a:buClr>
              <a:buSzPts val="1800"/>
              <a:buFont typeface="Arial"/>
              <a:buChar char="•"/>
              <a:defRPr b="0" i="0" sz="1800" u="none" cap="none" strike="noStrike">
                <a:solidFill>
                  <a:srgbClr val="004A7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 name="Google Shape;12;p42"/>
          <p:cNvPicPr preferRelativeResize="0"/>
          <p:nvPr/>
        </p:nvPicPr>
        <p:blipFill rotWithShape="1">
          <a:blip r:embed="rId1">
            <a:alphaModFix/>
          </a:blip>
          <a:srcRect b="0" l="0" r="0" t="0"/>
          <a:stretch/>
        </p:blipFill>
        <p:spPr>
          <a:xfrm>
            <a:off x="476843" y="6356350"/>
            <a:ext cx="1579562" cy="354013"/>
          </a:xfrm>
          <a:prstGeom prst="rect">
            <a:avLst/>
          </a:prstGeom>
          <a:noFill/>
          <a:ln>
            <a:noFill/>
          </a:ln>
        </p:spPr>
      </p:pic>
      <p:sp>
        <p:nvSpPr>
          <p:cNvPr id="13" name="Google Shape;13;p42"/>
          <p:cNvSpPr txBox="1"/>
          <p:nvPr>
            <p:ph idx="11" type="ftr"/>
          </p:nvPr>
        </p:nvSpPr>
        <p:spPr>
          <a:xfrm>
            <a:off x="2934268" y="6356350"/>
            <a:ext cx="880166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00629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
          <p:cNvSpPr txBox="1"/>
          <p:nvPr>
            <p:ph type="title"/>
          </p:nvPr>
        </p:nvSpPr>
        <p:spPr>
          <a:xfrm>
            <a:off x="4384838" y="2660902"/>
            <a:ext cx="6402684"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Data Visualization,</a:t>
            </a:r>
            <a:br>
              <a:rPr lang="en-US"/>
            </a:br>
            <a:r>
              <a:rPr lang="en-US"/>
              <a:t>1e</a:t>
            </a:r>
            <a:br>
              <a:rPr lang="en-US"/>
            </a:br>
            <a:endParaRPr/>
          </a:p>
        </p:txBody>
      </p:sp>
      <p:pic>
        <p:nvPicPr>
          <p:cNvPr descr="Textbook cover" id="138" name="Google Shape;138;p1"/>
          <p:cNvPicPr preferRelativeResize="0"/>
          <p:nvPr>
            <p:ph idx="2" type="pic"/>
          </p:nvPr>
        </p:nvPicPr>
        <p:blipFill rotWithShape="1">
          <a:blip r:embed="rId3">
            <a:alphaModFix/>
          </a:blip>
          <a:srcRect b="0" l="0" r="0" t="0"/>
          <a:stretch/>
        </p:blipFill>
        <p:spPr>
          <a:xfrm>
            <a:off x="246063" y="314325"/>
            <a:ext cx="3373437" cy="4318000"/>
          </a:xfrm>
          <a:prstGeom prst="rect">
            <a:avLst/>
          </a:prstGeom>
          <a:noFill/>
          <a:ln>
            <a:noFill/>
          </a:ln>
        </p:spPr>
      </p:pic>
      <p:sp>
        <p:nvSpPr>
          <p:cNvPr id="139" name="Google Shape;139;p1"/>
          <p:cNvSpPr txBox="1"/>
          <p:nvPr>
            <p:ph idx="1" type="body"/>
          </p:nvPr>
        </p:nvSpPr>
        <p:spPr>
          <a:xfrm>
            <a:off x="3996910" y="4094557"/>
            <a:ext cx="7467726" cy="618014"/>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lang="en-US"/>
              <a:t>Chapter 2: </a:t>
            </a:r>
            <a:r>
              <a:rPr b="0" lang="en-US"/>
              <a:t>Selecting a Chart Type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2.3 Interpret a Bubble Chart</a:t>
            </a:r>
            <a:endParaRPr/>
          </a:p>
        </p:txBody>
      </p:sp>
      <p:pic>
        <p:nvPicPr>
          <p:cNvPr descr="A bubble chart with 15 bubbles of different sizes plots cheapest parking rate versus T S A wait time. The horizontal axis is labeled “T S A wait time (minutes)” and ranges from 0.00 to 12.00 with tickmarks in increments of 2.00. The vertical axis is labeled “Cheapest parking rate (per day)” and ranges from 0.00 dollar to 25.00 dollars with tickmarks in increments of 5.00 dollars. The coordinates of the bubble, in decreasing bubble size, are as follows: (10.3, 14), (6.4, 12), (8.35, 8), (7.25, 18), (9.45, 7), (9.9, 18), (4.5, 10), (3, 10), (8.8, 15), (4.8, 7), (5.3, 8), (2.5, 12), (4.6, 16), (6.75, 6.5), and (7.3, 10). All data are approximate." id="210" name="Google Shape;210;p10"/>
          <p:cNvPicPr preferRelativeResize="0"/>
          <p:nvPr>
            <p:ph idx="2" type="pic"/>
          </p:nvPr>
        </p:nvPicPr>
        <p:blipFill rotWithShape="1">
          <a:blip r:embed="rId3">
            <a:alphaModFix/>
          </a:blip>
          <a:srcRect b="0" l="2608" r="2608" t="0"/>
          <a:stretch/>
        </p:blipFill>
        <p:spPr>
          <a:xfrm>
            <a:off x="667165" y="1265065"/>
            <a:ext cx="6477000" cy="4128570"/>
          </a:xfrm>
          <a:prstGeom prst="rect">
            <a:avLst/>
          </a:prstGeom>
          <a:noFill/>
          <a:ln>
            <a:noFill/>
          </a:ln>
        </p:spPr>
      </p:pic>
      <p:sp>
        <p:nvSpPr>
          <p:cNvPr id="211" name="Google Shape;211;p10"/>
          <p:cNvSpPr txBox="1"/>
          <p:nvPr>
            <p:ph idx="1" type="body"/>
          </p:nvPr>
        </p:nvSpPr>
        <p:spPr>
          <a:xfrm>
            <a:off x="7358270" y="1390958"/>
            <a:ext cx="4098234" cy="432072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sz="1800"/>
              <a:t>A bubble chart allows us to introduce a third quantitative variable, displayed by using different sized dots, which we refer to as bubbles.</a:t>
            </a:r>
            <a:endParaRPr/>
          </a:p>
          <a:p>
            <a:pPr indent="0" lvl="0" marL="0" rtl="0" algn="l">
              <a:lnSpc>
                <a:spcPct val="100000"/>
              </a:lnSpc>
              <a:spcBef>
                <a:spcPts val="600"/>
              </a:spcBef>
              <a:spcAft>
                <a:spcPts val="0"/>
              </a:spcAft>
              <a:buClr>
                <a:srgbClr val="006298"/>
              </a:buClr>
              <a:buSzPts val="1800"/>
              <a:buNone/>
            </a:pPr>
            <a:r>
              <a:rPr lang="en-US" sz="1800"/>
              <a:t>For each of the 15 airports, we have the following quantitative variables: </a:t>
            </a:r>
            <a:endParaRPr/>
          </a:p>
          <a:p>
            <a:pPr indent="-285750" lvl="0" marL="285750" rtl="0" algn="l">
              <a:lnSpc>
                <a:spcPct val="100000"/>
              </a:lnSpc>
              <a:spcBef>
                <a:spcPts val="600"/>
              </a:spcBef>
              <a:spcAft>
                <a:spcPts val="0"/>
              </a:spcAft>
              <a:buClr>
                <a:srgbClr val="006298"/>
              </a:buClr>
              <a:buSzPts val="1600"/>
              <a:buFont typeface="Arial"/>
              <a:buChar char="•"/>
            </a:pPr>
            <a:r>
              <a:rPr lang="en-US" sz="1600"/>
              <a:t>Horizontal axis: Average wait time [in minutes] in the non-priority TSA queue.</a:t>
            </a:r>
            <a:endParaRPr/>
          </a:p>
          <a:p>
            <a:pPr indent="-285750" lvl="0" marL="285750" rtl="0" algn="l">
              <a:lnSpc>
                <a:spcPct val="100000"/>
              </a:lnSpc>
              <a:spcBef>
                <a:spcPts val="600"/>
              </a:spcBef>
              <a:spcAft>
                <a:spcPts val="0"/>
              </a:spcAft>
              <a:buClr>
                <a:srgbClr val="006298"/>
              </a:buClr>
              <a:buSzPts val="1600"/>
              <a:buFont typeface="Arial"/>
              <a:buChar char="•"/>
            </a:pPr>
            <a:r>
              <a:rPr lang="en-US" sz="1600"/>
              <a:t>Vertical axis: The cheapest on-site daily rate [in $] for parking at the airport.</a:t>
            </a:r>
            <a:endParaRPr/>
          </a:p>
          <a:p>
            <a:pPr indent="-285750" lvl="0" marL="285750" rtl="0" algn="l">
              <a:lnSpc>
                <a:spcPct val="100000"/>
              </a:lnSpc>
              <a:spcBef>
                <a:spcPts val="600"/>
              </a:spcBef>
              <a:spcAft>
                <a:spcPts val="0"/>
              </a:spcAft>
              <a:buClr>
                <a:srgbClr val="006298"/>
              </a:buClr>
              <a:buSzPts val="1600"/>
              <a:buFont typeface="Arial"/>
              <a:buChar char="•"/>
            </a:pPr>
            <a:r>
              <a:rPr lang="en-US" sz="1600"/>
              <a:t>Bubble size: The number of enplanements [in millions of passengers] in a year, including transfers.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2.3 Edit a Bubble Chart</a:t>
            </a:r>
            <a:endParaRPr/>
          </a:p>
        </p:txBody>
      </p:sp>
      <p:pic>
        <p:nvPicPr>
          <p:cNvPr descr="A screenshot of an Edit Series dialog box superimposed on a bubble chart, which in turn is superimposed on a spreadsheet. The entry fields in the dialog box are as follows: Series name, Series X values, Series Y values, and Series bubble line. The two buttons at the bottom of the box are OK and Cancel." id="218" name="Google Shape;218;p11"/>
          <p:cNvPicPr preferRelativeResize="0"/>
          <p:nvPr>
            <p:ph idx="2" type="pic"/>
          </p:nvPr>
        </p:nvPicPr>
        <p:blipFill rotWithShape="1">
          <a:blip r:embed="rId3">
            <a:alphaModFix/>
          </a:blip>
          <a:srcRect b="976" l="0" r="0" t="975"/>
          <a:stretch/>
        </p:blipFill>
        <p:spPr>
          <a:xfrm>
            <a:off x="640661" y="1480411"/>
            <a:ext cx="6245169" cy="3980796"/>
          </a:xfrm>
          <a:prstGeom prst="rect">
            <a:avLst/>
          </a:prstGeom>
          <a:noFill/>
          <a:ln>
            <a:noFill/>
          </a:ln>
        </p:spPr>
      </p:pic>
      <p:sp>
        <p:nvSpPr>
          <p:cNvPr id="219" name="Google Shape;219;p11"/>
          <p:cNvSpPr txBox="1"/>
          <p:nvPr>
            <p:ph idx="1" type="body"/>
          </p:nvPr>
        </p:nvSpPr>
        <p:spPr>
          <a:xfrm>
            <a:off x="6981245" y="1343250"/>
            <a:ext cx="4570094" cy="45566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You can use the following steps to change the variable assignments to the x-axis, y-axis, and bubbles:</a:t>
            </a:r>
            <a:endParaRPr/>
          </a:p>
          <a:p>
            <a:pPr indent="0" lvl="0" marL="457200" rtl="0" algn="l">
              <a:lnSpc>
                <a:spcPct val="100000"/>
              </a:lnSpc>
              <a:spcBef>
                <a:spcPts val="600"/>
              </a:spcBef>
              <a:spcAft>
                <a:spcPts val="0"/>
              </a:spcAft>
              <a:buClr>
                <a:srgbClr val="006298"/>
              </a:buClr>
              <a:buSzPts val="1800"/>
              <a:buNone/>
            </a:pPr>
            <a:r>
              <a:rPr b="1" lang="en-US"/>
              <a:t>Step 1.</a:t>
            </a:r>
            <a:r>
              <a:rPr lang="en-US"/>
              <a:t> Right-click on any bubble</a:t>
            </a:r>
            <a:endParaRPr/>
          </a:p>
          <a:p>
            <a:pPr indent="0" lvl="0" marL="457200" rtl="0" algn="l">
              <a:lnSpc>
                <a:spcPct val="100000"/>
              </a:lnSpc>
              <a:spcBef>
                <a:spcPts val="600"/>
              </a:spcBef>
              <a:spcAft>
                <a:spcPts val="0"/>
              </a:spcAft>
              <a:buClr>
                <a:srgbClr val="006298"/>
              </a:buClr>
              <a:buSzPts val="1800"/>
              <a:buNone/>
            </a:pPr>
            <a:r>
              <a:rPr b="1" lang="en-US"/>
              <a:t>Step 2.</a:t>
            </a:r>
            <a:r>
              <a:rPr lang="en-US"/>
              <a:t> Click on </a:t>
            </a:r>
            <a:r>
              <a:rPr b="1" lang="en-US"/>
              <a:t>Select Data…</a:t>
            </a:r>
            <a:endParaRPr/>
          </a:p>
          <a:p>
            <a:pPr indent="0" lvl="0" marL="457200" rtl="0" algn="l">
              <a:lnSpc>
                <a:spcPct val="100000"/>
              </a:lnSpc>
              <a:spcBef>
                <a:spcPts val="600"/>
              </a:spcBef>
              <a:spcAft>
                <a:spcPts val="0"/>
              </a:spcAft>
              <a:buClr>
                <a:srgbClr val="006298"/>
              </a:buClr>
              <a:buSzPts val="1800"/>
              <a:buNone/>
            </a:pPr>
            <a:r>
              <a:rPr b="1" lang="en-US"/>
              <a:t>Step 3.</a:t>
            </a:r>
            <a:r>
              <a:rPr lang="en-US"/>
              <a:t> When the </a:t>
            </a:r>
            <a:r>
              <a:rPr b="1" lang="en-US"/>
              <a:t>Select Data Source </a:t>
            </a:r>
            <a:r>
              <a:rPr lang="en-US"/>
              <a:t>dialog box appears, click the </a:t>
            </a:r>
            <a:r>
              <a:rPr b="1" lang="en-US"/>
              <a:t>Edit</a:t>
            </a:r>
            <a:r>
              <a:rPr lang="en-US"/>
              <a:t> button under </a:t>
            </a:r>
            <a:r>
              <a:rPr b="1" lang="en-US"/>
              <a:t>Legend Entries (Series)</a:t>
            </a:r>
            <a:endParaRPr/>
          </a:p>
          <a:p>
            <a:pPr indent="0" lvl="0" marL="457200" rtl="0" algn="l">
              <a:lnSpc>
                <a:spcPct val="100000"/>
              </a:lnSpc>
              <a:spcBef>
                <a:spcPts val="600"/>
              </a:spcBef>
              <a:spcAft>
                <a:spcPts val="0"/>
              </a:spcAft>
              <a:buClr>
                <a:srgbClr val="006298"/>
              </a:buClr>
              <a:buSzPts val="1800"/>
              <a:buNone/>
            </a:pPr>
            <a:r>
              <a:rPr b="1" lang="en-US"/>
              <a:t>Step 4. </a:t>
            </a:r>
            <a:r>
              <a:rPr lang="en-US"/>
              <a:t>Enter the location of the data you want to correspond to the horizontal values in the </a:t>
            </a:r>
            <a:r>
              <a:rPr b="1" lang="en-US"/>
              <a:t>Series X values: </a:t>
            </a:r>
            <a:r>
              <a:rPr lang="en-US"/>
              <a:t>box. Note: do not include column headers.</a:t>
            </a:r>
            <a:endParaRPr/>
          </a:p>
          <a:p>
            <a:pPr indent="0" lvl="0" marL="457200" rtl="0" algn="l">
              <a:lnSpc>
                <a:spcPct val="100000"/>
              </a:lnSpc>
              <a:spcBef>
                <a:spcPts val="600"/>
              </a:spcBef>
              <a:spcAft>
                <a:spcPts val="0"/>
              </a:spcAft>
              <a:buClr>
                <a:srgbClr val="006298"/>
              </a:buClr>
              <a:buSzPts val="1800"/>
              <a:buNone/>
            </a:pPr>
            <a:r>
              <a:rPr b="1" lang="en-US"/>
              <a:t>Step 5. </a:t>
            </a:r>
            <a:r>
              <a:rPr lang="en-US"/>
              <a:t>Repeat Step 4 for the </a:t>
            </a:r>
            <a:r>
              <a:rPr b="1" lang="en-US"/>
              <a:t>Series Y Values: </a:t>
            </a:r>
            <a:r>
              <a:rPr lang="en-US"/>
              <a:t>box and </a:t>
            </a:r>
            <a:r>
              <a:rPr b="1" lang="en-US"/>
              <a:t>Series bubble size: </a:t>
            </a:r>
            <a:r>
              <a:rPr lang="en-US"/>
              <a:t>box and click </a:t>
            </a:r>
            <a:r>
              <a:rPr b="1" lang="en-US"/>
              <a:t>OK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Line Charts</a:t>
            </a:r>
            <a:endParaRPr/>
          </a:p>
        </p:txBody>
      </p:sp>
      <p:pic>
        <p:nvPicPr>
          <p:cNvPr descr="A line chart with a line through 10 points plots sales versus year. The horizontal axis is labeled “Year” and ranges from 0 to 12 with tickmarks in increments of 2. The vertical axis is labeled “Sales (million dollars)” and ranges from 0 to 250 with tickmarks in increments of 50. The coordinates of the points are as follows: (1, 87), (2, 90), (3, 110), (4, 145), (5, 170), (6, 154), (7, 177), (8, 175), (9, 183), and (10, 195)." id="226" name="Google Shape;226;p12"/>
          <p:cNvPicPr preferRelativeResize="0"/>
          <p:nvPr>
            <p:ph idx="2" type="pic"/>
          </p:nvPr>
        </p:nvPicPr>
        <p:blipFill rotWithShape="1">
          <a:blip r:embed="rId3">
            <a:alphaModFix/>
          </a:blip>
          <a:srcRect b="0" l="199" r="199" t="0"/>
          <a:stretch/>
        </p:blipFill>
        <p:spPr>
          <a:xfrm>
            <a:off x="733118" y="1627721"/>
            <a:ext cx="6477000" cy="4259263"/>
          </a:xfrm>
          <a:prstGeom prst="rect">
            <a:avLst/>
          </a:prstGeom>
          <a:noFill/>
          <a:ln>
            <a:noFill/>
          </a:ln>
        </p:spPr>
      </p:pic>
      <p:sp>
        <p:nvSpPr>
          <p:cNvPr id="227" name="Google Shape;227;p12"/>
          <p:cNvSpPr txBox="1"/>
          <p:nvPr>
            <p:ph idx="1" type="body"/>
          </p:nvPr>
        </p:nvSpPr>
        <p:spPr>
          <a:xfrm>
            <a:off x="7360648" y="2459420"/>
            <a:ext cx="4098234" cy="255401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A </a:t>
            </a:r>
            <a:r>
              <a:rPr b="1" lang="en-US" sz="2000"/>
              <a:t>line chart </a:t>
            </a:r>
            <a:r>
              <a:rPr lang="en-US" sz="2000"/>
              <a:t>is like scatter chart with a line connecting the points. </a:t>
            </a:r>
            <a:endParaRPr/>
          </a:p>
          <a:p>
            <a:pPr indent="0" lvl="0" marL="0" rtl="0" algn="l">
              <a:lnSpc>
                <a:spcPct val="100000"/>
              </a:lnSpc>
              <a:spcBef>
                <a:spcPts val="600"/>
              </a:spcBef>
              <a:spcAft>
                <a:spcPts val="0"/>
              </a:spcAft>
              <a:buClr>
                <a:srgbClr val="006298"/>
              </a:buClr>
              <a:buSzPts val="2000"/>
              <a:buNone/>
            </a:pPr>
            <a:r>
              <a:rPr lang="en-US" sz="2000"/>
              <a:t>Line charts are handy for time series data because the addition of lines connecting the points suggests continuity and makes it easier for the viewer to see and interpret changes over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Build a line Chart</a:t>
            </a:r>
            <a:endParaRPr/>
          </a:p>
        </p:txBody>
      </p:sp>
      <p:pic>
        <p:nvPicPr>
          <p:cNvPr descr="A screenshot of Excel is given. Column A in the spreadsheet is labeled Year and column B is labeled Sales (dollar millions). The row entries are as follows. Row 1: 1, 87. Row 2: 2, 90. Row 3: 3, 110. Row 4: 4, 145. Row 5: 5, 170. Row 6: 6, 154. Row 7: 7, 177. Row 8: 8, 175. Row 9: 9, 183. Row 10: 10, 195." id="234" name="Google Shape;234;p13"/>
          <p:cNvPicPr preferRelativeResize="0"/>
          <p:nvPr>
            <p:ph idx="2" type="pic"/>
          </p:nvPr>
        </p:nvPicPr>
        <p:blipFill rotWithShape="1">
          <a:blip r:embed="rId3">
            <a:alphaModFix/>
          </a:blip>
          <a:srcRect b="1519" l="0" r="0" t="1518"/>
          <a:stretch/>
        </p:blipFill>
        <p:spPr>
          <a:xfrm>
            <a:off x="733425" y="1444625"/>
            <a:ext cx="4362036" cy="4080265"/>
          </a:xfrm>
          <a:prstGeom prst="rect">
            <a:avLst/>
          </a:prstGeom>
          <a:noFill/>
          <a:ln>
            <a:noFill/>
          </a:ln>
        </p:spPr>
      </p:pic>
      <p:sp>
        <p:nvSpPr>
          <p:cNvPr id="235" name="Google Shape;235;p13"/>
          <p:cNvSpPr txBox="1"/>
          <p:nvPr>
            <p:ph idx="1" type="body"/>
          </p:nvPr>
        </p:nvSpPr>
        <p:spPr>
          <a:xfrm>
            <a:off x="5539409" y="1444626"/>
            <a:ext cx="5915969" cy="425381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create a line chart in Excel using the data in the file </a:t>
            </a:r>
            <a:r>
              <a:rPr i="1" lang="en-US"/>
              <a:t>Cheetah</a:t>
            </a:r>
            <a:r>
              <a:rPr lang="en-US"/>
              <a:t>.</a:t>
            </a:r>
            <a:endParaRPr/>
          </a:p>
          <a:p>
            <a:pPr indent="0" lvl="1" marL="457200" rtl="0" algn="l">
              <a:lnSpc>
                <a:spcPct val="90000"/>
              </a:lnSpc>
              <a:spcBef>
                <a:spcPts val="600"/>
              </a:spcBef>
              <a:spcAft>
                <a:spcPts val="0"/>
              </a:spcAft>
              <a:buClr>
                <a:srgbClr val="004A78"/>
              </a:buClr>
              <a:buSzPts val="1800"/>
              <a:buNone/>
            </a:pPr>
            <a:r>
              <a:rPr b="1" lang="en-US" sz="1800"/>
              <a:t>Step 1. </a:t>
            </a:r>
            <a:r>
              <a:rPr lang="en-US" sz="1800"/>
              <a:t>Select cells A1:B11</a:t>
            </a:r>
            <a:endParaRPr/>
          </a:p>
          <a:p>
            <a:pPr indent="0" lvl="1" marL="457200" rtl="0" algn="l">
              <a:lnSpc>
                <a:spcPct val="90000"/>
              </a:lnSpc>
              <a:spcBef>
                <a:spcPts val="600"/>
              </a:spcBef>
              <a:spcAft>
                <a:spcPts val="0"/>
              </a:spcAft>
              <a:buClr>
                <a:srgbClr val="004A78"/>
              </a:buClr>
              <a:buSzPts val="1800"/>
              <a:buNone/>
            </a:pPr>
            <a:r>
              <a:rPr b="1" lang="en-US" sz="1800"/>
              <a:t>Step 2. </a:t>
            </a:r>
            <a:r>
              <a:rPr lang="en-US" sz="1800"/>
              <a:t>Click the </a:t>
            </a:r>
            <a:r>
              <a:rPr b="1" lang="en-US" sz="1800"/>
              <a:t>Insert</a:t>
            </a:r>
            <a:r>
              <a:rPr lang="en-US" sz="1800"/>
              <a:t> tab on the Ribbon</a:t>
            </a:r>
            <a:endParaRPr/>
          </a:p>
          <a:p>
            <a:pPr indent="0" lvl="1" marL="457200" rtl="0" algn="l">
              <a:lnSpc>
                <a:spcPct val="90000"/>
              </a:lnSpc>
              <a:spcBef>
                <a:spcPts val="600"/>
              </a:spcBef>
              <a:spcAft>
                <a:spcPts val="0"/>
              </a:spcAft>
              <a:buClr>
                <a:srgbClr val="004A78"/>
              </a:buClr>
              <a:buSzPts val="1800"/>
              <a:buNone/>
            </a:pPr>
            <a:r>
              <a:rPr b="1" lang="en-US" sz="1800"/>
              <a:t>Step 3. </a:t>
            </a:r>
            <a:r>
              <a:rPr lang="en-US" sz="1800"/>
              <a:t>Click the </a:t>
            </a:r>
            <a:r>
              <a:rPr b="1" lang="en-US" sz="1800"/>
              <a:t>Insert Scatter (X,Y) or Bubble Chart</a:t>
            </a:r>
            <a:r>
              <a:rPr lang="en-US" sz="1800"/>
              <a:t> button in the </a:t>
            </a:r>
            <a:r>
              <a:rPr b="1" lang="en-US" sz="1800"/>
              <a:t>Charts group</a:t>
            </a:r>
            <a:endParaRPr/>
          </a:p>
          <a:p>
            <a:pPr indent="0" lvl="1" marL="457200" rtl="0" algn="l">
              <a:lnSpc>
                <a:spcPct val="90000"/>
              </a:lnSpc>
              <a:spcBef>
                <a:spcPts val="600"/>
              </a:spcBef>
              <a:spcAft>
                <a:spcPts val="0"/>
              </a:spcAft>
              <a:buClr>
                <a:srgbClr val="004A78"/>
              </a:buClr>
              <a:buSzPts val="1800"/>
              <a:buNone/>
            </a:pPr>
            <a:r>
              <a:rPr b="1" lang="en-US" sz="1800"/>
              <a:t>Step 4.</a:t>
            </a:r>
            <a:r>
              <a:rPr lang="en-US" sz="1800"/>
              <a:t> Select </a:t>
            </a:r>
            <a:r>
              <a:rPr b="1" lang="en-US" sz="1800"/>
              <a:t>Scatter with Straight Lines and Markers</a:t>
            </a:r>
            <a:r>
              <a:rPr lang="en-US" sz="1800"/>
              <a:t>. Then edit the chart as described in Section 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Multiple-Line Charts</a:t>
            </a:r>
            <a:endParaRPr/>
          </a:p>
        </p:txBody>
      </p:sp>
      <p:pic>
        <p:nvPicPr>
          <p:cNvPr descr="A line chart with two lines, each through 10 points, plots sales versus year. The horizontal axis is labeled “Year” and ranges from 0 to 12 with tickmarks in increments of 2. The vertical axis is labeled “Sales (dollar millions)” and ranges from 0 to 140 with tickmarks in increments of 20. The line for eastern sales is plotted through (1, 59), (2, 57), (3, 68), (4, 91), (5, 109), (6, 96), (7, 110), (8, 72), (9, 63), and (10, 65). The line for western sales is plotted through (1, 28), (2, 33), (3, 42), (4, 54), (5, 61), (6, 58), (7, 67), (8, 103), (9, 120), and (10, 130)." id="242" name="Google Shape;242;p14"/>
          <p:cNvPicPr preferRelativeResize="0"/>
          <p:nvPr>
            <p:ph idx="2" type="pic"/>
          </p:nvPr>
        </p:nvPicPr>
        <p:blipFill rotWithShape="1">
          <a:blip r:embed="rId3">
            <a:alphaModFix/>
          </a:blip>
          <a:srcRect b="0" l="328" r="327" t="0"/>
          <a:stretch/>
        </p:blipFill>
        <p:spPr>
          <a:xfrm>
            <a:off x="733118" y="1701200"/>
            <a:ext cx="6477000" cy="4259263"/>
          </a:xfrm>
          <a:prstGeom prst="rect">
            <a:avLst/>
          </a:prstGeom>
          <a:noFill/>
          <a:ln>
            <a:noFill/>
          </a:ln>
        </p:spPr>
      </p:pic>
      <p:sp>
        <p:nvSpPr>
          <p:cNvPr id="243" name="Google Shape;243;p14"/>
          <p:cNvSpPr txBox="1"/>
          <p:nvPr>
            <p:ph idx="1" type="body"/>
          </p:nvPr>
        </p:nvSpPr>
        <p:spPr>
          <a:xfrm>
            <a:off x="7360648" y="3429000"/>
            <a:ext cx="3888049" cy="189186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Sales in the western region have increased over the last three of the given ten-year period. </a:t>
            </a:r>
            <a:endParaRPr/>
          </a:p>
          <a:p>
            <a:pPr indent="0" lvl="0" marL="0" rtl="0" algn="l">
              <a:lnSpc>
                <a:spcPct val="100000"/>
              </a:lnSpc>
              <a:spcBef>
                <a:spcPts val="600"/>
              </a:spcBef>
              <a:spcAft>
                <a:spcPts val="0"/>
              </a:spcAft>
              <a:buClr>
                <a:srgbClr val="006298"/>
              </a:buClr>
              <a:buSzPts val="2000"/>
              <a:buNone/>
            </a:pPr>
            <a:r>
              <a:rPr lang="en-US" sz="2000"/>
              <a:t>In contrast, sales in the eastern region have dropped significantly since year seven.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Build a Multiple-Line Chart</a:t>
            </a:r>
            <a:endParaRPr/>
          </a:p>
        </p:txBody>
      </p:sp>
      <p:pic>
        <p:nvPicPr>
          <p:cNvPr descr="A screenshot of Excel is given. Column A in the spreadsheet is labeled Year, column B is labeled Eastern Sales, column C is labeled Western Sales, and column D is labeled Total Sales (dollar millions). The row entries are as follows. Row 1: 1, 59, 28, 87. Row 2: 2, 57, 33, 90. Row 3: 3, 68, 42, 110. Row 4: 4, 91, 54, 145. Row 5: 5, 109, 61, 170. Row 6: 6, 96, 58, 154. Row 7: 7, 110, 67, 177. Row 8: 8, 72, 103, 175. Row 9: 9, 63, 120, 183. Row 10: 10, 65, 130, 195." id="250" name="Google Shape;250;p15"/>
          <p:cNvPicPr preferRelativeResize="0"/>
          <p:nvPr>
            <p:ph idx="2" type="pic"/>
          </p:nvPr>
        </p:nvPicPr>
        <p:blipFill rotWithShape="1">
          <a:blip r:embed="rId3">
            <a:alphaModFix/>
          </a:blip>
          <a:srcRect b="292" l="0" r="0" t="293"/>
          <a:stretch/>
        </p:blipFill>
        <p:spPr>
          <a:xfrm>
            <a:off x="541269" y="1583498"/>
            <a:ext cx="7058854" cy="2816223"/>
          </a:xfrm>
          <a:prstGeom prst="rect">
            <a:avLst/>
          </a:prstGeom>
          <a:noFill/>
          <a:ln>
            <a:noFill/>
          </a:ln>
        </p:spPr>
      </p:pic>
      <p:sp>
        <p:nvSpPr>
          <p:cNvPr id="251" name="Google Shape;251;p15"/>
          <p:cNvSpPr txBox="1"/>
          <p:nvPr>
            <p:ph idx="1" type="body"/>
          </p:nvPr>
        </p:nvSpPr>
        <p:spPr>
          <a:xfrm>
            <a:off x="7984435" y="1444626"/>
            <a:ext cx="3470943" cy="384299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create a multiple-line chart in Excel using the data in the file </a:t>
            </a:r>
            <a:r>
              <a:rPr i="1" lang="en-US"/>
              <a:t>CheetahRegion</a:t>
            </a:r>
            <a:r>
              <a:rPr lang="en-US"/>
              <a:t>.</a:t>
            </a:r>
            <a:endParaRPr/>
          </a:p>
          <a:p>
            <a:pPr indent="0" lvl="1" marL="457200" rtl="0" algn="l">
              <a:lnSpc>
                <a:spcPct val="90000"/>
              </a:lnSpc>
              <a:spcBef>
                <a:spcPts val="1100"/>
              </a:spcBef>
              <a:spcAft>
                <a:spcPts val="0"/>
              </a:spcAft>
              <a:buClr>
                <a:srgbClr val="004A78"/>
              </a:buClr>
              <a:buSzPts val="1800"/>
              <a:buNone/>
            </a:pPr>
            <a:r>
              <a:rPr b="1" lang="en-US" sz="1800"/>
              <a:t>Step 1. </a:t>
            </a:r>
            <a:r>
              <a:rPr lang="en-US" sz="1800"/>
              <a:t>Select cells A1:C11 (do not select cells D1:D11)</a:t>
            </a:r>
            <a:endParaRPr b="1" sz="1800"/>
          </a:p>
          <a:p>
            <a:pPr indent="0" lvl="1" marL="457200" rtl="0" algn="l">
              <a:lnSpc>
                <a:spcPct val="90000"/>
              </a:lnSpc>
              <a:spcBef>
                <a:spcPts val="1100"/>
              </a:spcBef>
              <a:spcAft>
                <a:spcPts val="0"/>
              </a:spcAft>
              <a:buClr>
                <a:srgbClr val="004A78"/>
              </a:buClr>
              <a:buSzPts val="1800"/>
              <a:buNone/>
            </a:pPr>
            <a:r>
              <a:rPr b="1" lang="en-US" sz="1800"/>
              <a:t>Step 2. </a:t>
            </a:r>
            <a:r>
              <a:rPr lang="en-US" sz="1800"/>
              <a:t>Repeat Steps 2-4 shown before to create a line chart.</a:t>
            </a:r>
            <a:endParaRPr/>
          </a:p>
          <a:p>
            <a:pPr indent="0" lvl="1" marL="457200" rtl="0" algn="l">
              <a:lnSpc>
                <a:spcPct val="90000"/>
              </a:lnSpc>
              <a:spcBef>
                <a:spcPts val="1100"/>
              </a:spcBef>
              <a:spcAft>
                <a:spcPts val="0"/>
              </a:spcAft>
              <a:buClr>
                <a:srgbClr val="004A78"/>
              </a:buClr>
              <a:buSzPts val="1800"/>
              <a:buNone/>
            </a:pPr>
            <a:r>
              <a:rPr b="1" lang="en-US" sz="1800"/>
              <a:t>Step 3.</a:t>
            </a:r>
            <a:r>
              <a:rPr lang="en-US" sz="1800"/>
              <a:t> Select </a:t>
            </a:r>
            <a:r>
              <a:rPr b="1" lang="en-US" sz="1800"/>
              <a:t>Chart Style</a:t>
            </a:r>
            <a:r>
              <a:rPr lang="en-US" sz="1800"/>
              <a:t>. Click the </a:t>
            </a:r>
            <a:r>
              <a:rPr b="1" lang="en-US" sz="1800"/>
              <a:t>Color</a:t>
            </a:r>
            <a:r>
              <a:rPr lang="en-US" sz="1800"/>
              <a:t> tab and select the </a:t>
            </a:r>
            <a:r>
              <a:rPr b="1" lang="en-US" sz="1800"/>
              <a:t>Monochromatic Palette 1 </a:t>
            </a:r>
            <a:r>
              <a:rPr lang="en-US" sz="1800"/>
              <a:t>option.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Column Charts</a:t>
            </a:r>
            <a:endParaRPr/>
          </a:p>
        </p:txBody>
      </p:sp>
      <p:pic>
        <p:nvPicPr>
          <p:cNvPr descr="A column chart with 10 vertical bars is titled “Total Sales (dollar millions).” The horizontal axis is labeled “Year” and ranges from 1 to 10 with tickmarks in increments of 1. The data from the chart are as follows. 1: 87. 2: 90. 3: 110. 4: 145. 5: 170. 6: 154. 7: 177. 8: 175. 9: 183. 10: 195." id="258" name="Google Shape;258;p16"/>
          <p:cNvPicPr preferRelativeResize="0"/>
          <p:nvPr>
            <p:ph idx="2" type="pic"/>
          </p:nvPr>
        </p:nvPicPr>
        <p:blipFill rotWithShape="1">
          <a:blip r:embed="rId3">
            <a:alphaModFix/>
          </a:blip>
          <a:srcRect b="504" l="0" r="0" t="505"/>
          <a:stretch/>
        </p:blipFill>
        <p:spPr>
          <a:xfrm>
            <a:off x="947530" y="1520165"/>
            <a:ext cx="4724401" cy="4259263"/>
          </a:xfrm>
          <a:prstGeom prst="rect">
            <a:avLst/>
          </a:prstGeom>
          <a:noFill/>
          <a:ln>
            <a:noFill/>
          </a:ln>
        </p:spPr>
      </p:pic>
      <p:sp>
        <p:nvSpPr>
          <p:cNvPr id="259" name="Google Shape;259;p16"/>
          <p:cNvSpPr txBox="1"/>
          <p:nvPr>
            <p:ph idx="1" type="body"/>
          </p:nvPr>
        </p:nvSpPr>
        <p:spPr>
          <a:xfrm>
            <a:off x="6029739" y="1425919"/>
            <a:ext cx="5426765" cy="425926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create the column chart of the </a:t>
            </a:r>
            <a:r>
              <a:rPr i="1" lang="en-US"/>
              <a:t>Cheetah</a:t>
            </a:r>
            <a:r>
              <a:rPr lang="en-US"/>
              <a:t> Sports sales data used before building a column chart.</a:t>
            </a:r>
            <a:endParaRPr/>
          </a:p>
          <a:p>
            <a:pPr indent="0" lvl="0" marL="457200" rtl="0" algn="l">
              <a:lnSpc>
                <a:spcPct val="100000"/>
              </a:lnSpc>
              <a:spcBef>
                <a:spcPts val="600"/>
              </a:spcBef>
              <a:spcAft>
                <a:spcPts val="0"/>
              </a:spcAft>
              <a:buClr>
                <a:srgbClr val="006298"/>
              </a:buClr>
              <a:buSzPts val="1800"/>
              <a:buNone/>
            </a:pPr>
            <a:r>
              <a:rPr b="1" lang="en-US"/>
              <a:t>Step 1.</a:t>
            </a:r>
            <a:r>
              <a:rPr lang="en-US"/>
              <a:t> Select cells A1:B11</a:t>
            </a:r>
            <a:endParaRPr/>
          </a:p>
          <a:p>
            <a:pPr indent="0" lvl="0" marL="457200" rtl="0" algn="l">
              <a:lnSpc>
                <a:spcPct val="100000"/>
              </a:lnSpc>
              <a:spcBef>
                <a:spcPts val="600"/>
              </a:spcBef>
              <a:spcAft>
                <a:spcPts val="0"/>
              </a:spcAft>
              <a:buClr>
                <a:srgbClr val="006298"/>
              </a:buClr>
              <a:buSzPts val="1800"/>
              <a:buNone/>
            </a:pPr>
            <a:r>
              <a:rPr b="1" lang="en-US"/>
              <a:t>Step 2.</a:t>
            </a:r>
            <a:r>
              <a:rPr lang="en-US"/>
              <a:t> Click the </a:t>
            </a:r>
            <a:r>
              <a:rPr b="1" lang="en-US"/>
              <a:t>Insert</a:t>
            </a:r>
            <a:r>
              <a:rPr lang="en-US"/>
              <a:t> tab on the Ribbon.</a:t>
            </a:r>
            <a:endParaRPr/>
          </a:p>
          <a:p>
            <a:pPr indent="0" lvl="0" marL="457200" rtl="0" algn="l">
              <a:lnSpc>
                <a:spcPct val="100000"/>
              </a:lnSpc>
              <a:spcBef>
                <a:spcPts val="600"/>
              </a:spcBef>
              <a:spcAft>
                <a:spcPts val="0"/>
              </a:spcAft>
              <a:buClr>
                <a:srgbClr val="006298"/>
              </a:buClr>
              <a:buSzPts val="1800"/>
              <a:buNone/>
            </a:pPr>
            <a:r>
              <a:rPr b="1" lang="en-US"/>
              <a:t>Step 3.</a:t>
            </a:r>
            <a:r>
              <a:rPr lang="en-US"/>
              <a:t> In the </a:t>
            </a:r>
            <a:r>
              <a:rPr b="1" lang="en-US"/>
              <a:t>Charts</a:t>
            </a:r>
            <a:r>
              <a:rPr lang="en-US"/>
              <a:t> group, click the </a:t>
            </a:r>
            <a:r>
              <a:rPr b="1" lang="en-US"/>
              <a:t>Insert Column or Bar Chart</a:t>
            </a:r>
            <a:r>
              <a:rPr lang="en-US"/>
              <a:t> button</a:t>
            </a:r>
            <a:endParaRPr/>
          </a:p>
          <a:p>
            <a:pPr indent="0" lvl="0" marL="457200" rtl="0" algn="l">
              <a:lnSpc>
                <a:spcPct val="100000"/>
              </a:lnSpc>
              <a:spcBef>
                <a:spcPts val="600"/>
              </a:spcBef>
              <a:spcAft>
                <a:spcPts val="0"/>
              </a:spcAft>
              <a:buClr>
                <a:srgbClr val="006298"/>
              </a:buClr>
              <a:buSzPts val="1800"/>
              <a:buNone/>
            </a:pPr>
            <a:r>
              <a:rPr b="1" lang="en-US"/>
              <a:t>Step 4.</a:t>
            </a:r>
            <a:r>
              <a:rPr lang="en-US"/>
              <a:t> Select </a:t>
            </a:r>
            <a:r>
              <a:rPr b="1" lang="en-US"/>
              <a:t>Clustered Column</a:t>
            </a:r>
            <a:endParaRPr/>
          </a:p>
          <a:p>
            <a:pPr indent="0" lvl="0" marL="0" rtl="0" algn="l">
              <a:lnSpc>
                <a:spcPct val="100000"/>
              </a:lnSpc>
              <a:spcBef>
                <a:spcPts val="600"/>
              </a:spcBef>
              <a:spcAft>
                <a:spcPts val="0"/>
              </a:spcAft>
              <a:buClr>
                <a:srgbClr val="006298"/>
              </a:buClr>
              <a:buSzPts val="1800"/>
              <a:buNone/>
            </a:pPr>
            <a:r>
              <a:rPr lang="en-US"/>
              <a:t>As you can see, the chart is incorrectly rendered because Excel displays the year as if it were a quantitative variable. </a:t>
            </a:r>
            <a:endParaRPr/>
          </a:p>
          <a:p>
            <a:pPr indent="0" lvl="0" marL="0" rtl="0" algn="l">
              <a:lnSpc>
                <a:spcPct val="100000"/>
              </a:lnSpc>
              <a:spcBef>
                <a:spcPts val="600"/>
              </a:spcBef>
              <a:spcAft>
                <a:spcPts val="0"/>
              </a:spcAft>
              <a:buClr>
                <a:srgbClr val="006298"/>
              </a:buClr>
              <a:buSzPts val="1800"/>
              <a:buNone/>
            </a:pPr>
            <a:r>
              <a:rPr lang="en-US"/>
              <a:t>We need to correct the chart as shown in the following slide.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Edit a Column Chart</a:t>
            </a:r>
            <a:endParaRPr/>
          </a:p>
        </p:txBody>
      </p:sp>
      <p:pic>
        <p:nvPicPr>
          <p:cNvPr descr="A column chart with 10 vertical bars is titled “Total Sales (dollar millions).” The horizontal axis is labeled “Year” and ranges from 1 to 10 with tickmarks in increments of 1. The data from the chart are as follows. 1: 87. 2: 90. 3: 110. 4: 145. 5: 170. 6: 154. 7: 177. 8: 175. 9: 183. 10: 195." id="266" name="Google Shape;266;p17"/>
          <p:cNvPicPr preferRelativeResize="0"/>
          <p:nvPr>
            <p:ph idx="2" type="pic"/>
          </p:nvPr>
        </p:nvPicPr>
        <p:blipFill rotWithShape="1">
          <a:blip r:embed="rId3">
            <a:alphaModFix/>
          </a:blip>
          <a:srcRect b="3447" l="0" r="0" t="3447"/>
          <a:stretch/>
        </p:blipFill>
        <p:spPr>
          <a:xfrm>
            <a:off x="640661" y="1407525"/>
            <a:ext cx="5302939" cy="4042952"/>
          </a:xfrm>
          <a:prstGeom prst="rect">
            <a:avLst/>
          </a:prstGeom>
          <a:noFill/>
          <a:ln>
            <a:noFill/>
          </a:ln>
        </p:spPr>
      </p:pic>
      <p:sp>
        <p:nvSpPr>
          <p:cNvPr id="267" name="Google Shape;267;p17"/>
          <p:cNvSpPr txBox="1"/>
          <p:nvPr>
            <p:ph idx="1" type="body"/>
          </p:nvPr>
        </p:nvSpPr>
        <p:spPr>
          <a:xfrm>
            <a:off x="5943600" y="1407524"/>
            <a:ext cx="5512904" cy="441324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To fix the chart so that it displays the correct number of quantitative variables – in this case, one – we need to follow these additional steps:</a:t>
            </a:r>
            <a:endParaRPr/>
          </a:p>
          <a:p>
            <a:pPr indent="0" lvl="0" marL="457200" rtl="0" algn="l">
              <a:lnSpc>
                <a:spcPct val="100000"/>
              </a:lnSpc>
              <a:spcBef>
                <a:spcPts val="600"/>
              </a:spcBef>
              <a:spcAft>
                <a:spcPts val="0"/>
              </a:spcAft>
              <a:buClr>
                <a:srgbClr val="006298"/>
              </a:buClr>
              <a:buSzPts val="1800"/>
              <a:buNone/>
            </a:pPr>
            <a:r>
              <a:rPr b="1" lang="en-US"/>
              <a:t>Step 5. </a:t>
            </a:r>
            <a:r>
              <a:rPr lang="en-US"/>
              <a:t>Right-click on the chart and select </a:t>
            </a:r>
            <a:r>
              <a:rPr b="1" lang="en-US"/>
              <a:t>Change Chart Type…</a:t>
            </a:r>
            <a:r>
              <a:rPr lang="en-US"/>
              <a:t> </a:t>
            </a:r>
            <a:endParaRPr/>
          </a:p>
          <a:p>
            <a:pPr indent="0" lvl="0" marL="457200" rtl="0" algn="l">
              <a:lnSpc>
                <a:spcPct val="100000"/>
              </a:lnSpc>
              <a:spcBef>
                <a:spcPts val="600"/>
              </a:spcBef>
              <a:spcAft>
                <a:spcPts val="0"/>
              </a:spcAft>
              <a:buClr>
                <a:srgbClr val="006298"/>
              </a:buClr>
              <a:buSzPts val="1800"/>
              <a:buNone/>
            </a:pPr>
            <a:r>
              <a:rPr b="1" lang="en-US"/>
              <a:t>Step 6.</a:t>
            </a:r>
            <a:r>
              <a:rPr lang="en-US"/>
              <a:t> When the </a:t>
            </a:r>
            <a:r>
              <a:rPr b="1" lang="en-US"/>
              <a:t>Change Chart Type </a:t>
            </a:r>
            <a:r>
              <a:rPr lang="en-US"/>
              <a:t>task pane opens, select the </a:t>
            </a:r>
            <a:r>
              <a:rPr b="1" lang="en-US"/>
              <a:t>Cluster Column </a:t>
            </a:r>
            <a:r>
              <a:rPr lang="en-US"/>
              <a:t>type that plots the single variable Sales with ten monochromatic columns, and click </a:t>
            </a:r>
            <a:r>
              <a:rPr b="1" lang="en-US"/>
              <a:t>OK</a:t>
            </a:r>
            <a:endParaRPr/>
          </a:p>
          <a:p>
            <a:pPr indent="0" lvl="0" marL="457200" rtl="0" algn="l">
              <a:lnSpc>
                <a:spcPct val="100000"/>
              </a:lnSpc>
              <a:spcBef>
                <a:spcPts val="600"/>
              </a:spcBef>
              <a:spcAft>
                <a:spcPts val="0"/>
              </a:spcAft>
              <a:buClr>
                <a:srgbClr val="006298"/>
              </a:buClr>
              <a:buSzPts val="1800"/>
              <a:buNone/>
            </a:pPr>
            <a:r>
              <a:rPr lang="en-US"/>
              <a:t>Then edit the chart as outlined in Section 2.2.</a:t>
            </a:r>
            <a:endParaRPr/>
          </a:p>
          <a:p>
            <a:pPr indent="0" lvl="0" marL="0" rtl="0" algn="l">
              <a:lnSpc>
                <a:spcPct val="100000"/>
              </a:lnSpc>
              <a:spcBef>
                <a:spcPts val="600"/>
              </a:spcBef>
              <a:spcAft>
                <a:spcPts val="0"/>
              </a:spcAft>
              <a:buClr>
                <a:srgbClr val="006298"/>
              </a:buClr>
              <a:buSzPts val="1800"/>
              <a:buNone/>
            </a:pPr>
            <a:r>
              <a:rPr lang="en-US"/>
              <a:t>The next step adds data labels to the bars:</a:t>
            </a:r>
            <a:endParaRPr/>
          </a:p>
          <a:p>
            <a:pPr indent="0" lvl="0" marL="457200" rtl="0" algn="l">
              <a:lnSpc>
                <a:spcPct val="100000"/>
              </a:lnSpc>
              <a:spcBef>
                <a:spcPts val="600"/>
              </a:spcBef>
              <a:spcAft>
                <a:spcPts val="0"/>
              </a:spcAft>
              <a:buClr>
                <a:srgbClr val="006298"/>
              </a:buClr>
              <a:buSzPts val="1800"/>
              <a:buNone/>
            </a:pPr>
            <a:r>
              <a:rPr b="1" lang="en-US"/>
              <a:t>Step 7. </a:t>
            </a:r>
            <a:r>
              <a:rPr lang="en-US"/>
              <a:t>Click on the </a:t>
            </a:r>
            <a:r>
              <a:rPr b="1" lang="en-US"/>
              <a:t>Chart Elements </a:t>
            </a:r>
            <a:r>
              <a:rPr lang="en-US"/>
              <a:t>button and select </a:t>
            </a:r>
            <a:r>
              <a:rPr b="1" lang="en-US"/>
              <a:t>Data Labels</a:t>
            </a:r>
            <a:r>
              <a:rPr lang="en-US"/>
              <a:t>.</a:t>
            </a:r>
            <a:endParaRPr/>
          </a:p>
          <a:p>
            <a:pPr indent="0" lvl="0" marL="0" rtl="0" algn="l">
              <a:lnSpc>
                <a:spcPct val="100000"/>
              </a:lnSpc>
              <a:spcBef>
                <a:spcPts val="600"/>
              </a:spcBef>
              <a:spcAft>
                <a:spcPts val="0"/>
              </a:spcAft>
              <a:buClr>
                <a:srgbClr val="006298"/>
              </a:buClr>
              <a:buSzPts val="1800"/>
              <a:buNone/>
            </a:pPr>
            <a:r>
              <a:rPr lang="en-US"/>
              <a:t>*See additional comments in the notes.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Clustered Column Charts</a:t>
            </a:r>
            <a:endParaRPr/>
          </a:p>
        </p:txBody>
      </p:sp>
      <p:pic>
        <p:nvPicPr>
          <p:cNvPr descr="A clustered column chart with 10 clusters of bars plots sales versus year. Each cluster consists of two vertical bars. The horizontal axis is labeled “Year” and ranges from 1 to 10 with tickmarks in increments of 1. The vertical axis is labeled “Sales (dollar millions)” and ranges from 0 to 140 with tickmarks in increments of 20. The data from the chart, presented in the format, Year: Eastern sales, western sales, are as follows. 1: 59, 28. 2: 57, 33. 3: 68, 42. 4: 91, 54. 5: 109, 61. 6: 96, 58. 7: 110, 67. 8: 72, 103. 9: 63, 120. 10: 65, 130." id="274" name="Google Shape;274;p18"/>
          <p:cNvPicPr preferRelativeResize="0"/>
          <p:nvPr>
            <p:ph idx="2" type="pic"/>
          </p:nvPr>
        </p:nvPicPr>
        <p:blipFill rotWithShape="1">
          <a:blip r:embed="rId3">
            <a:alphaModFix/>
          </a:blip>
          <a:srcRect b="3794" l="0" r="0" t="3795"/>
          <a:stretch/>
        </p:blipFill>
        <p:spPr>
          <a:xfrm>
            <a:off x="570116" y="1407526"/>
            <a:ext cx="6169157" cy="4126306"/>
          </a:xfrm>
          <a:prstGeom prst="rect">
            <a:avLst/>
          </a:prstGeom>
          <a:noFill/>
          <a:ln>
            <a:noFill/>
          </a:ln>
        </p:spPr>
      </p:pic>
      <p:sp>
        <p:nvSpPr>
          <p:cNvPr id="275" name="Google Shape;275;p18"/>
          <p:cNvSpPr txBox="1"/>
          <p:nvPr>
            <p:ph idx="1" type="body"/>
          </p:nvPr>
        </p:nvSpPr>
        <p:spPr>
          <a:xfrm>
            <a:off x="6758610" y="1407524"/>
            <a:ext cx="4839420" cy="426175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create the clustered column chart of the </a:t>
            </a:r>
            <a:r>
              <a:rPr i="1" lang="en-US"/>
              <a:t>CheetahRegion</a:t>
            </a:r>
            <a:r>
              <a:rPr lang="en-US"/>
              <a:t> sports sales data previously used for a multiple line chart.</a:t>
            </a:r>
            <a:endParaRPr/>
          </a:p>
          <a:p>
            <a:pPr indent="0" lvl="0" marL="457200" rtl="0" algn="l">
              <a:lnSpc>
                <a:spcPct val="100000"/>
              </a:lnSpc>
              <a:spcBef>
                <a:spcPts val="600"/>
              </a:spcBef>
              <a:spcAft>
                <a:spcPts val="0"/>
              </a:spcAft>
              <a:buClr>
                <a:srgbClr val="006298"/>
              </a:buClr>
              <a:buSzPts val="1800"/>
              <a:buNone/>
            </a:pPr>
            <a:r>
              <a:rPr b="1" lang="en-US"/>
              <a:t>Step 1.</a:t>
            </a:r>
            <a:r>
              <a:rPr lang="en-US"/>
              <a:t> Select cells A1:C11 (do not select cells D1:D11)</a:t>
            </a:r>
            <a:endParaRPr/>
          </a:p>
          <a:p>
            <a:pPr indent="0" lvl="0" marL="457200" rtl="0" algn="l">
              <a:lnSpc>
                <a:spcPct val="100000"/>
              </a:lnSpc>
              <a:spcBef>
                <a:spcPts val="600"/>
              </a:spcBef>
              <a:spcAft>
                <a:spcPts val="0"/>
              </a:spcAft>
              <a:buClr>
                <a:srgbClr val="006298"/>
              </a:buClr>
              <a:buSzPts val="1800"/>
              <a:buNone/>
            </a:pPr>
            <a:r>
              <a:rPr b="1" lang="en-US"/>
              <a:t>Step 2. </a:t>
            </a:r>
            <a:r>
              <a:rPr lang="en-US"/>
              <a:t>Follow Steps 2-6 previously outlined for a column chart, including the change of color scheme to </a:t>
            </a:r>
            <a:r>
              <a:rPr b="1" lang="en-US"/>
              <a:t>Monochromatic Palette 1 </a:t>
            </a:r>
            <a:r>
              <a:rPr lang="en-US"/>
              <a:t>(using the </a:t>
            </a:r>
            <a:r>
              <a:rPr b="1" lang="en-US"/>
              <a:t>Chart Styles </a:t>
            </a:r>
            <a:r>
              <a:rPr lang="en-US"/>
              <a:t>option)</a:t>
            </a:r>
            <a:endParaRPr/>
          </a:p>
          <a:p>
            <a:pPr indent="0" lvl="0" marL="0" rtl="0" algn="l">
              <a:lnSpc>
                <a:spcPct val="100000"/>
              </a:lnSpc>
              <a:spcBef>
                <a:spcPts val="600"/>
              </a:spcBef>
              <a:spcAft>
                <a:spcPts val="0"/>
              </a:spcAft>
              <a:buClr>
                <a:srgbClr val="006298"/>
              </a:buClr>
              <a:buSzPts val="1800"/>
              <a:buNone/>
            </a:pPr>
            <a:r>
              <a:rPr lang="en-US"/>
              <a:t>The multiple line chart option is less cluttered than the clustered column chart shown here.</a:t>
            </a:r>
            <a:endParaRPr/>
          </a:p>
          <a:p>
            <a:pPr indent="0" lvl="0" marL="0" rtl="0" algn="l">
              <a:lnSpc>
                <a:spcPct val="100000"/>
              </a:lnSpc>
              <a:spcBef>
                <a:spcPts val="600"/>
              </a:spcBef>
              <a:spcAft>
                <a:spcPts val="0"/>
              </a:spcAft>
              <a:buClr>
                <a:srgbClr val="006298"/>
              </a:buClr>
              <a:buSzPts val="1800"/>
              <a:buNone/>
            </a:pPr>
            <a:r>
              <a:rPr lang="en-US"/>
              <a:t>The best option to convey how total sales are changing is the stacked column chart.</a:t>
            </a:r>
            <a:endParaRPr/>
          </a:p>
          <a:p>
            <a:pPr indent="0" lvl="0" marL="0" rtl="0" algn="l">
              <a:lnSpc>
                <a:spcPct val="100000"/>
              </a:lnSpc>
              <a:spcBef>
                <a:spcPts val="600"/>
              </a:spcBef>
              <a:spcAft>
                <a:spcPts val="0"/>
              </a:spcAft>
              <a:buClr>
                <a:srgbClr val="006298"/>
              </a:buClr>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Stacked Column Charts</a:t>
            </a:r>
            <a:endParaRPr/>
          </a:p>
        </p:txBody>
      </p:sp>
      <p:pic>
        <p:nvPicPr>
          <p:cNvPr descr="A stacked column chart with 10 stacks of bars plots sales versus year. Each stack consists of two vertical bars. The horizontal axis is labeled “Year” and ranges from 1 to 10 with tickmarks in increments of 1. The vertical axis is labeled “Sales (million dollars)” and ranges from 0 to 250 with tickmarks in increments of 50. The data from the chart, presented in the format, Year: Eastern sales, western sales, are as follows. 1: 59, 28. 2: 57, 33. 3: 68, 42. 4: 91, 54. 5: 109, 61. 6: 96, 58. 7: 110, 67. 8: 72, 103. 9: 63, 120. 10: 65, 130." id="282" name="Google Shape;282;p19"/>
          <p:cNvPicPr preferRelativeResize="0"/>
          <p:nvPr>
            <p:ph idx="2" type="pic"/>
          </p:nvPr>
        </p:nvPicPr>
        <p:blipFill rotWithShape="1">
          <a:blip r:embed="rId3">
            <a:alphaModFix/>
          </a:blip>
          <a:srcRect b="3211" l="0" r="0" t="3210"/>
          <a:stretch/>
        </p:blipFill>
        <p:spPr>
          <a:xfrm>
            <a:off x="395191" y="1407525"/>
            <a:ext cx="6477000" cy="4259263"/>
          </a:xfrm>
          <a:prstGeom prst="rect">
            <a:avLst/>
          </a:prstGeom>
          <a:noFill/>
          <a:ln>
            <a:noFill/>
          </a:ln>
        </p:spPr>
      </p:pic>
      <p:sp>
        <p:nvSpPr>
          <p:cNvPr id="283" name="Google Shape;283;p19"/>
          <p:cNvSpPr txBox="1"/>
          <p:nvPr>
            <p:ph idx="1" type="body"/>
          </p:nvPr>
        </p:nvSpPr>
        <p:spPr>
          <a:xfrm>
            <a:off x="6917635" y="1407524"/>
            <a:ext cx="4680393" cy="448183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create the stacked column chart of the </a:t>
            </a:r>
            <a:r>
              <a:rPr i="1" lang="en-US"/>
              <a:t>CheetahRegion</a:t>
            </a:r>
            <a:r>
              <a:rPr lang="en-US"/>
              <a:t> sports sales data previously used to build a clustered column chart.</a:t>
            </a:r>
            <a:endParaRPr/>
          </a:p>
          <a:p>
            <a:pPr indent="0" lvl="0" marL="457200" rtl="0" algn="l">
              <a:lnSpc>
                <a:spcPct val="100000"/>
              </a:lnSpc>
              <a:spcBef>
                <a:spcPts val="600"/>
              </a:spcBef>
              <a:spcAft>
                <a:spcPts val="0"/>
              </a:spcAft>
              <a:buClr>
                <a:srgbClr val="006298"/>
              </a:buClr>
              <a:buSzPts val="1800"/>
              <a:buNone/>
            </a:pPr>
            <a:r>
              <a:rPr b="1" lang="en-US"/>
              <a:t>Step 1.</a:t>
            </a:r>
            <a:r>
              <a:rPr lang="en-US"/>
              <a:t> Select cells A1:C11 (do not select cells D1:D11)</a:t>
            </a:r>
            <a:endParaRPr/>
          </a:p>
          <a:p>
            <a:pPr indent="0" lvl="0" marL="457200" rtl="0" algn="l">
              <a:lnSpc>
                <a:spcPct val="100000"/>
              </a:lnSpc>
              <a:spcBef>
                <a:spcPts val="600"/>
              </a:spcBef>
              <a:spcAft>
                <a:spcPts val="0"/>
              </a:spcAft>
              <a:buClr>
                <a:srgbClr val="006298"/>
              </a:buClr>
              <a:buSzPts val="1800"/>
              <a:buNone/>
            </a:pPr>
            <a:r>
              <a:rPr b="1" lang="en-US"/>
              <a:t>Step 2. </a:t>
            </a:r>
            <a:r>
              <a:rPr lang="en-US"/>
              <a:t>Follow Steps 2-6 previously outlined for a column chart, except that in Step 4 we click on the </a:t>
            </a:r>
            <a:r>
              <a:rPr b="1" lang="en-US"/>
              <a:t>Insert Column or Bar Chart </a:t>
            </a:r>
            <a:r>
              <a:rPr lang="en-US"/>
              <a:t>in the </a:t>
            </a:r>
            <a:r>
              <a:rPr b="1" lang="en-US"/>
              <a:t>Charts</a:t>
            </a:r>
            <a:r>
              <a:rPr lang="en-US"/>
              <a:t> group and select </a:t>
            </a:r>
            <a:r>
              <a:rPr b="1" lang="en-US"/>
              <a:t>Stacked Column</a:t>
            </a:r>
            <a:endParaRPr/>
          </a:p>
          <a:p>
            <a:pPr indent="0" lvl="0" marL="0" rtl="0" algn="l">
              <a:lnSpc>
                <a:spcPct val="100000"/>
              </a:lnSpc>
              <a:spcBef>
                <a:spcPts val="600"/>
              </a:spcBef>
              <a:spcAft>
                <a:spcPts val="0"/>
              </a:spcAft>
              <a:buClr>
                <a:srgbClr val="006298"/>
              </a:buClr>
              <a:buSzPts val="1800"/>
              <a:buNone/>
            </a:pPr>
            <a:r>
              <a:rPr lang="en-US"/>
              <a:t>This chart shows the combination of eastern and western sales by year and the total height of the column indicates total sales.</a:t>
            </a:r>
            <a:endParaRPr/>
          </a:p>
          <a:p>
            <a:pPr indent="0" lvl="0" marL="0" rtl="0" algn="l">
              <a:lnSpc>
                <a:spcPct val="100000"/>
              </a:lnSpc>
              <a:spcBef>
                <a:spcPts val="600"/>
              </a:spcBef>
              <a:spcAft>
                <a:spcPts val="0"/>
              </a:spcAft>
              <a:buClr>
                <a:srgbClr val="006298"/>
              </a:buClr>
              <a:buSzPts val="1800"/>
              <a:buNone/>
            </a:pPr>
            <a:r>
              <a:rPr lang="en-US"/>
              <a:t>*See additional comments in the notes.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Chapter Objectives</a:t>
            </a:r>
            <a:endParaRPr/>
          </a:p>
        </p:txBody>
      </p:sp>
      <p:sp>
        <p:nvSpPr>
          <p:cNvPr id="145" name="Google Shape;145;p2"/>
          <p:cNvSpPr txBox="1"/>
          <p:nvPr>
            <p:ph idx="1" type="body"/>
          </p:nvPr>
        </p:nvSpPr>
        <p:spPr>
          <a:xfrm>
            <a:off x="743576" y="1289684"/>
            <a:ext cx="10711543" cy="373269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800"/>
              <a:buNone/>
            </a:pPr>
            <a:r>
              <a:rPr lang="en-US" sz="2800">
                <a:latin typeface="Arial"/>
                <a:ea typeface="Arial"/>
                <a:cs typeface="Arial"/>
                <a:sym typeface="Arial"/>
              </a:rPr>
              <a:t>After completing this chapter, you will be able to:</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2.1 	Create charts and graphs using Excel</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2.2 	Edit charts and graphs created using Excel</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2.3 	Select an appropriate chart type for a given goal and data type</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2.4 	Glean insights from charts and graphs</a:t>
            </a:r>
            <a:endParaRPr/>
          </a:p>
          <a:p>
            <a:pPr indent="0" lvl="1" marL="457200" rtl="0" algn="l">
              <a:lnSpc>
                <a:spcPct val="90000"/>
              </a:lnSpc>
              <a:spcBef>
                <a:spcPts val="1200"/>
              </a:spcBef>
              <a:spcAft>
                <a:spcPts val="0"/>
              </a:spcAft>
              <a:buClr>
                <a:srgbClr val="000000"/>
              </a:buClr>
              <a:buSzPts val="2400"/>
              <a:buNone/>
            </a:pPr>
            <a:r>
              <a:rPr lang="en-US">
                <a:latin typeface="Arial"/>
                <a:ea typeface="Arial"/>
                <a:cs typeface="Arial"/>
                <a:sym typeface="Arial"/>
              </a:rPr>
              <a:t>LO 2.5 	Describe which chart types should be avoided and why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2.4 Bar Charts</a:t>
            </a:r>
            <a:endParaRPr/>
          </a:p>
        </p:txBody>
      </p:sp>
      <p:sp>
        <p:nvSpPr>
          <p:cNvPr id="290" name="Google Shape;290;p20"/>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p>
            <a:pPr indent="-342900" lvl="0" marL="342900" rtl="0" algn="l">
              <a:lnSpc>
                <a:spcPct val="90000"/>
              </a:lnSpc>
              <a:spcBef>
                <a:spcPts val="0"/>
              </a:spcBef>
              <a:spcAft>
                <a:spcPts val="0"/>
              </a:spcAft>
              <a:buClr>
                <a:srgbClr val="004A78"/>
              </a:buClr>
              <a:buSzPts val="2400"/>
              <a:buFont typeface="Arial"/>
              <a:buChar char="•"/>
            </a:pPr>
            <a:r>
              <a:rPr lang="en-US" sz="2400"/>
              <a:t>All column charts, clustered and stacked alike, can also be represented horizontally as bar charts.</a:t>
            </a:r>
            <a:endParaRPr/>
          </a:p>
          <a:p>
            <a:pPr indent="-342900" lvl="0" marL="342900" rtl="0" algn="l">
              <a:lnSpc>
                <a:spcPct val="90000"/>
              </a:lnSpc>
              <a:spcBef>
                <a:spcPts val="1000"/>
              </a:spcBef>
              <a:spcAft>
                <a:spcPts val="0"/>
              </a:spcAft>
              <a:buClr>
                <a:srgbClr val="004A78"/>
              </a:buClr>
              <a:buSzPts val="2400"/>
              <a:buFont typeface="Arial"/>
              <a:buChar char="•"/>
            </a:pPr>
            <a:r>
              <a:rPr lang="en-US" sz="2400"/>
              <a:t>A bar chart may be preferable over the corresponding column chart when there are lengthy category names that are easier to display horizontally.</a:t>
            </a:r>
            <a:endParaRPr/>
          </a:p>
          <a:p>
            <a:pPr indent="-342900" lvl="0" marL="342900" rtl="0" algn="l">
              <a:lnSpc>
                <a:spcPct val="90000"/>
              </a:lnSpc>
              <a:spcBef>
                <a:spcPts val="1000"/>
              </a:spcBef>
              <a:spcAft>
                <a:spcPts val="0"/>
              </a:spcAft>
              <a:buClr>
                <a:srgbClr val="004A78"/>
              </a:buClr>
              <a:buSzPts val="2400"/>
              <a:buFont typeface="Arial"/>
              <a:buChar char="•"/>
            </a:pPr>
            <a:r>
              <a:rPr lang="en-US" sz="2400"/>
              <a:t>For time series data, a column chart provides for a more natural display of the passage of time horizontally, from left to right.</a:t>
            </a:r>
            <a:endParaRPr/>
          </a:p>
          <a:p>
            <a:pPr indent="-342900" lvl="0" marL="342900" rtl="0" algn="l">
              <a:lnSpc>
                <a:spcPct val="90000"/>
              </a:lnSpc>
              <a:spcBef>
                <a:spcPts val="1000"/>
              </a:spcBef>
              <a:spcAft>
                <a:spcPts val="0"/>
              </a:spcAft>
              <a:buClr>
                <a:srgbClr val="004A78"/>
              </a:buClr>
              <a:buSzPts val="2400"/>
              <a:buFont typeface="Arial"/>
              <a:buChar char="•"/>
            </a:pPr>
            <a:r>
              <a:rPr lang="en-US" sz="2400"/>
              <a:t>To build a bar chart, follow the same steps used for a column chart earlier in this section, but on step 4 select </a:t>
            </a:r>
            <a:r>
              <a:rPr b="1" lang="en-US" sz="2400"/>
              <a:t>Clustered Bar</a:t>
            </a:r>
            <a:r>
              <a:rPr lang="en-US" sz="2400"/>
              <a:t> or </a:t>
            </a:r>
            <a:r>
              <a:rPr b="1" lang="en-US" sz="2400"/>
              <a:t>Stacked Bar </a:t>
            </a:r>
            <a:r>
              <a:rPr lang="en-US" sz="2400"/>
              <a:t>instead.</a:t>
            </a:r>
            <a:endParaRPr/>
          </a:p>
          <a:p>
            <a:pPr indent="-190500" lvl="0" marL="342900" rtl="0" algn="l">
              <a:lnSpc>
                <a:spcPct val="90000"/>
              </a:lnSpc>
              <a:spcBef>
                <a:spcPts val="1000"/>
              </a:spcBef>
              <a:spcAft>
                <a:spcPts val="0"/>
              </a:spcAft>
              <a:buClr>
                <a:srgbClr val="004A78"/>
              </a:buClr>
              <a:buSzPts val="2400"/>
              <a:buFont typeface="Arial"/>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Choropleth Maps</a:t>
            </a:r>
            <a:endParaRPr/>
          </a:p>
        </p:txBody>
      </p:sp>
      <p:pic>
        <p:nvPicPr>
          <p:cNvPr descr="A choropleth map of the United States is titled “Estimated United States Population by State.” A scale on the top right corner of the map shows that the population ranges from 567,025 to 39,937,489. California, Texas, New York, and Florida have the highest population in decreasing order. The eastern states have higher population than the western states, which in turn have a higher population than in the midwestern states, Alaska, and Hawaii." id="297" name="Google Shape;297;p21"/>
          <p:cNvPicPr preferRelativeResize="0"/>
          <p:nvPr>
            <p:ph idx="2" type="pic"/>
          </p:nvPr>
        </p:nvPicPr>
        <p:blipFill rotWithShape="1">
          <a:blip r:embed="rId3">
            <a:alphaModFix/>
          </a:blip>
          <a:srcRect b="0" l="683" r="682" t="0"/>
          <a:stretch/>
        </p:blipFill>
        <p:spPr>
          <a:xfrm>
            <a:off x="733118" y="1751176"/>
            <a:ext cx="6477000" cy="4259263"/>
          </a:xfrm>
          <a:prstGeom prst="rect">
            <a:avLst/>
          </a:prstGeom>
          <a:noFill/>
          <a:ln>
            <a:noFill/>
          </a:ln>
        </p:spPr>
      </p:pic>
      <p:sp>
        <p:nvSpPr>
          <p:cNvPr id="298" name="Google Shape;298;p21"/>
          <p:cNvSpPr txBox="1"/>
          <p:nvPr>
            <p:ph idx="1" type="body"/>
          </p:nvPr>
        </p:nvSpPr>
        <p:spPr>
          <a:xfrm>
            <a:off x="7360648" y="1619250"/>
            <a:ext cx="4098234" cy="4072559"/>
          </a:xfrm>
          <a:prstGeom prst="rect">
            <a:avLst/>
          </a:prstGeom>
          <a:noFill/>
          <a:ln>
            <a:noFill/>
          </a:ln>
        </p:spPr>
        <p:txBody>
          <a:bodyPr anchorCtr="0" anchor="t" bIns="0" lIns="0" spcFirstLastPara="1" rIns="0" wrap="square" tIns="0">
            <a:noAutofit/>
          </a:bodyPr>
          <a:lstStyle/>
          <a:p>
            <a:pPr indent="-285750" lvl="0" marL="285750" rtl="0" algn="l">
              <a:lnSpc>
                <a:spcPct val="100000"/>
              </a:lnSpc>
              <a:spcBef>
                <a:spcPts val="0"/>
              </a:spcBef>
              <a:spcAft>
                <a:spcPts val="0"/>
              </a:spcAft>
              <a:buClr>
                <a:srgbClr val="006298"/>
              </a:buClr>
              <a:buSzPts val="1800"/>
              <a:buFont typeface="Arial"/>
              <a:buChar char="•"/>
            </a:pPr>
            <a:r>
              <a:rPr lang="en-US"/>
              <a:t>Choropleth maps can be built for quantitative or categorical data.</a:t>
            </a:r>
            <a:endParaRPr/>
          </a:p>
          <a:p>
            <a:pPr indent="-285750" lvl="0" marL="285750" rtl="0" algn="l">
              <a:lnSpc>
                <a:spcPct val="100000"/>
              </a:lnSpc>
              <a:spcBef>
                <a:spcPts val="600"/>
              </a:spcBef>
              <a:spcAft>
                <a:spcPts val="0"/>
              </a:spcAft>
              <a:buClr>
                <a:srgbClr val="006298"/>
              </a:buClr>
              <a:buSzPts val="1800"/>
              <a:buFont typeface="Arial"/>
              <a:buChar char="•"/>
            </a:pPr>
            <a:r>
              <a:rPr lang="en-US"/>
              <a:t>Color shading is used to denote the population of each state, a quantitative variable.</a:t>
            </a:r>
            <a:endParaRPr/>
          </a:p>
          <a:p>
            <a:pPr indent="-285750" lvl="0" marL="285750" rtl="0" algn="l">
              <a:lnSpc>
                <a:spcPct val="100000"/>
              </a:lnSpc>
              <a:spcBef>
                <a:spcPts val="600"/>
              </a:spcBef>
              <a:spcAft>
                <a:spcPts val="0"/>
              </a:spcAft>
              <a:buClr>
                <a:srgbClr val="006298"/>
              </a:buClr>
              <a:buSzPts val="1800"/>
              <a:buFont typeface="Arial"/>
              <a:buChar char="•"/>
            </a:pPr>
            <a:r>
              <a:rPr lang="en-US"/>
              <a:t>A darker shade will indicate a higher population and a lighter shade a lower population.</a:t>
            </a:r>
            <a:endParaRPr/>
          </a:p>
          <a:p>
            <a:pPr indent="-285750" lvl="0" marL="285750" rtl="0" algn="l">
              <a:lnSpc>
                <a:spcPct val="100000"/>
              </a:lnSpc>
              <a:spcBef>
                <a:spcPts val="600"/>
              </a:spcBef>
              <a:spcAft>
                <a:spcPts val="0"/>
              </a:spcAft>
              <a:buClr>
                <a:srgbClr val="006298"/>
              </a:buClr>
              <a:buSzPts val="1800"/>
              <a:buFont typeface="Arial"/>
              <a:buChar char="•"/>
            </a:pPr>
            <a:r>
              <a:rPr lang="en-US"/>
              <a:t>The map shows that the states with the highest population are California, Texas, Florida, and New York.</a:t>
            </a:r>
            <a:endParaRPr/>
          </a:p>
          <a:p>
            <a:pPr indent="-285750" lvl="0" marL="285750" rtl="0" algn="l">
              <a:lnSpc>
                <a:spcPct val="100000"/>
              </a:lnSpc>
              <a:spcBef>
                <a:spcPts val="600"/>
              </a:spcBef>
              <a:spcAft>
                <a:spcPts val="0"/>
              </a:spcAft>
              <a:buClr>
                <a:srgbClr val="006298"/>
              </a:buClr>
              <a:buSzPts val="1800"/>
              <a:buFont typeface="Arial"/>
              <a:buChar char="•"/>
            </a:pPr>
            <a:r>
              <a:rPr lang="en-US"/>
              <a:t>We can also build choropleth map for categorical data.</a:t>
            </a:r>
            <a:endParaRPr/>
          </a:p>
          <a:p>
            <a:pPr indent="-171450" lvl="0" marL="285750" rtl="0" algn="l">
              <a:lnSpc>
                <a:spcPct val="100000"/>
              </a:lnSpc>
              <a:spcBef>
                <a:spcPts val="600"/>
              </a:spcBef>
              <a:spcAft>
                <a:spcPts val="0"/>
              </a:spcAft>
              <a:buClr>
                <a:srgbClr val="006298"/>
              </a:buClr>
              <a:buSzPts val="1800"/>
              <a:buFont typeface="Arial"/>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Build a Choropleth Map</a:t>
            </a:r>
            <a:endParaRPr/>
          </a:p>
        </p:txBody>
      </p:sp>
      <p:pic>
        <p:nvPicPr>
          <p:cNvPr descr="A screenshot of Excel is given. Column A in the spreadsheet is labeled State and column B is labeled Estimated 2020 Population. The row entries are as follows. Row 1: California, 39,937,489. Row 2: Texas, 29,472,295. Row 3: Florida, 21,992,985. Row 4: New York, 19,440,469. Row 5: Pennsylvania, 12,820,878. Row 6: Illinois, 12,659,682. Row 7: Ohio, 11,747,694. Row 8: Georgia, 10,736,059. Row 9: North Carolina, 10,611,862." id="305" name="Google Shape;305;p22"/>
          <p:cNvPicPr preferRelativeResize="0"/>
          <p:nvPr>
            <p:ph idx="2" type="pic"/>
          </p:nvPr>
        </p:nvPicPr>
        <p:blipFill rotWithShape="1">
          <a:blip r:embed="rId3">
            <a:alphaModFix/>
          </a:blip>
          <a:srcRect b="1896" l="0" r="0" t="1895"/>
          <a:stretch/>
        </p:blipFill>
        <p:spPr>
          <a:xfrm>
            <a:off x="733424" y="1597023"/>
            <a:ext cx="5680627" cy="3597827"/>
          </a:xfrm>
          <a:prstGeom prst="rect">
            <a:avLst/>
          </a:prstGeom>
          <a:noFill/>
          <a:ln>
            <a:noFill/>
          </a:ln>
        </p:spPr>
      </p:pic>
      <p:sp>
        <p:nvSpPr>
          <p:cNvPr id="306" name="Google Shape;306;p22"/>
          <p:cNvSpPr txBox="1"/>
          <p:nvPr>
            <p:ph idx="1" type="body"/>
          </p:nvPr>
        </p:nvSpPr>
        <p:spPr>
          <a:xfrm>
            <a:off x="6818242" y="1232451"/>
            <a:ext cx="4637135" cy="426720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A choropleth map is a geographic map that uses colors or symbols to indicate aggregate measures or statistics by geographic region.</a:t>
            </a:r>
            <a:endParaRPr/>
          </a:p>
          <a:p>
            <a:pPr indent="0" lvl="0" marL="0" rtl="0" algn="l">
              <a:lnSpc>
                <a:spcPct val="100000"/>
              </a:lnSpc>
              <a:spcBef>
                <a:spcPts val="600"/>
              </a:spcBef>
              <a:spcAft>
                <a:spcPts val="0"/>
              </a:spcAft>
              <a:buClr>
                <a:srgbClr val="006298"/>
              </a:buClr>
              <a:buSzPts val="1800"/>
              <a:buNone/>
            </a:pPr>
            <a:r>
              <a:rPr lang="en-US"/>
              <a:t>The following steps show how to create a choropleth map in Excel using the data in the file </a:t>
            </a:r>
            <a:r>
              <a:rPr i="1" lang="en-US"/>
              <a:t>StatePopulation</a:t>
            </a:r>
            <a:r>
              <a:rPr lang="en-US"/>
              <a:t>.</a:t>
            </a:r>
            <a:endParaRPr/>
          </a:p>
          <a:p>
            <a:pPr indent="0" lvl="1" marL="457200" rtl="0" algn="l">
              <a:lnSpc>
                <a:spcPct val="90000"/>
              </a:lnSpc>
              <a:spcBef>
                <a:spcPts val="1100"/>
              </a:spcBef>
              <a:spcAft>
                <a:spcPts val="0"/>
              </a:spcAft>
              <a:buClr>
                <a:srgbClr val="004A78"/>
              </a:buClr>
              <a:buSzPts val="1800"/>
              <a:buNone/>
            </a:pPr>
            <a:r>
              <a:rPr b="1" lang="en-US" sz="1800"/>
              <a:t>Step 1. </a:t>
            </a:r>
            <a:r>
              <a:rPr lang="en-US" sz="1800"/>
              <a:t>Select cells A1:B51</a:t>
            </a:r>
            <a:endParaRPr/>
          </a:p>
          <a:p>
            <a:pPr indent="0" lvl="1" marL="457200" rtl="0" algn="l">
              <a:lnSpc>
                <a:spcPct val="90000"/>
              </a:lnSpc>
              <a:spcBef>
                <a:spcPts val="1100"/>
              </a:spcBef>
              <a:spcAft>
                <a:spcPts val="0"/>
              </a:spcAft>
              <a:buClr>
                <a:srgbClr val="004A78"/>
              </a:buClr>
              <a:buSzPts val="1800"/>
              <a:buNone/>
            </a:pPr>
            <a:r>
              <a:rPr b="1" lang="en-US" sz="1800"/>
              <a:t>Step 2. </a:t>
            </a:r>
            <a:r>
              <a:rPr lang="en-US" sz="1800"/>
              <a:t>Click the </a:t>
            </a:r>
            <a:r>
              <a:rPr b="1" lang="en-US" sz="1800"/>
              <a:t>Insert</a:t>
            </a:r>
            <a:r>
              <a:rPr lang="en-US" sz="1800"/>
              <a:t> tab on the Ribbon</a:t>
            </a:r>
            <a:endParaRPr/>
          </a:p>
          <a:p>
            <a:pPr indent="0" lvl="1" marL="457200" rtl="0" algn="l">
              <a:lnSpc>
                <a:spcPct val="90000"/>
              </a:lnSpc>
              <a:spcBef>
                <a:spcPts val="1100"/>
              </a:spcBef>
              <a:spcAft>
                <a:spcPts val="0"/>
              </a:spcAft>
              <a:buClr>
                <a:srgbClr val="004A78"/>
              </a:buClr>
              <a:buSzPts val="1800"/>
              <a:buNone/>
            </a:pPr>
            <a:r>
              <a:rPr b="1" lang="en-US" sz="1800"/>
              <a:t>Step 3. </a:t>
            </a:r>
            <a:r>
              <a:rPr lang="en-US" sz="1800"/>
              <a:t>In the </a:t>
            </a:r>
            <a:r>
              <a:rPr b="1" lang="en-US" sz="1800"/>
              <a:t>Charts</a:t>
            </a:r>
            <a:r>
              <a:rPr lang="en-US" sz="1800"/>
              <a:t> group, click the </a:t>
            </a:r>
            <a:r>
              <a:rPr b="1" lang="en-US" sz="1800"/>
              <a:t>Maps</a:t>
            </a:r>
            <a:r>
              <a:rPr lang="en-US" sz="1800"/>
              <a:t> button</a:t>
            </a:r>
            <a:endParaRPr/>
          </a:p>
          <a:p>
            <a:pPr indent="0" lvl="1" marL="457200" rtl="0" algn="l">
              <a:lnSpc>
                <a:spcPct val="90000"/>
              </a:lnSpc>
              <a:spcBef>
                <a:spcPts val="1100"/>
              </a:spcBef>
              <a:spcAft>
                <a:spcPts val="0"/>
              </a:spcAft>
              <a:buClr>
                <a:srgbClr val="004A78"/>
              </a:buClr>
              <a:buSzPts val="1800"/>
              <a:buNone/>
            </a:pPr>
            <a:r>
              <a:rPr b="1" lang="en-US" sz="1800"/>
              <a:t>Step 4. </a:t>
            </a:r>
            <a:r>
              <a:rPr lang="en-US" sz="1800"/>
              <a:t>Select </a:t>
            </a:r>
            <a:r>
              <a:rPr b="1" lang="en-US" sz="1800"/>
              <a:t>Filled Map</a:t>
            </a:r>
            <a:endParaRPr/>
          </a:p>
          <a:p>
            <a:pPr indent="0" lvl="0" marL="0" rtl="0" algn="l">
              <a:lnSpc>
                <a:spcPct val="100000"/>
              </a:lnSpc>
              <a:spcBef>
                <a:spcPts val="600"/>
              </a:spcBef>
              <a:spcAft>
                <a:spcPts val="0"/>
              </a:spcAft>
              <a:buClr>
                <a:srgbClr val="006298"/>
              </a:buClr>
              <a:buSzPts val="1800"/>
              <a:buNone/>
            </a:pPr>
            <a:r>
              <a:rPr lang="en-US"/>
              <a:t>Then edit the chart as outlined in Section 2.2.</a:t>
            </a:r>
            <a:endParaRPr/>
          </a:p>
          <a:p>
            <a:pPr indent="0" lvl="1" marL="457200" rtl="0" algn="l">
              <a:lnSpc>
                <a:spcPct val="90000"/>
              </a:lnSpc>
              <a:spcBef>
                <a:spcPts val="1100"/>
              </a:spcBef>
              <a:spcAft>
                <a:spcPts val="0"/>
              </a:spcAft>
              <a:buClr>
                <a:srgbClr val="004A78"/>
              </a:buClr>
              <a:buSzPts val="1800"/>
              <a:buNone/>
            </a:pPr>
            <a:r>
              <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Choropleth Maps for Categorical Data</a:t>
            </a:r>
            <a:endParaRPr/>
          </a:p>
        </p:txBody>
      </p:sp>
      <p:pic>
        <p:nvPicPr>
          <p:cNvPr descr="A choropleth map of the United States is titled “Which States Have At Least One Amazon Fullfillment Center?” The map shows all states except Alaska, Hawaii, Montana, Wyoming, North Dakota, South Dakota, Nebraska, Louisiana, Maine, Vermont, and West Virginia having at least one Amazon Fullfillment Center." id="313" name="Google Shape;313;p23"/>
          <p:cNvPicPr preferRelativeResize="0"/>
          <p:nvPr>
            <p:ph idx="2" type="pic"/>
          </p:nvPr>
        </p:nvPicPr>
        <p:blipFill rotWithShape="1">
          <a:blip r:embed="rId3">
            <a:alphaModFix/>
          </a:blip>
          <a:srcRect b="0" l="884" r="884" t="0"/>
          <a:stretch/>
        </p:blipFill>
        <p:spPr>
          <a:xfrm>
            <a:off x="733118" y="1619557"/>
            <a:ext cx="6477000" cy="4259263"/>
          </a:xfrm>
          <a:prstGeom prst="rect">
            <a:avLst/>
          </a:prstGeom>
          <a:noFill/>
          <a:ln>
            <a:noFill/>
          </a:ln>
        </p:spPr>
      </p:pic>
      <p:sp>
        <p:nvSpPr>
          <p:cNvPr id="314" name="Google Shape;314;p23"/>
          <p:cNvSpPr txBox="1"/>
          <p:nvPr>
            <p:ph idx="1" type="body"/>
          </p:nvPr>
        </p:nvSpPr>
        <p:spPr>
          <a:xfrm>
            <a:off x="7360648" y="1619250"/>
            <a:ext cx="4098234" cy="4072559"/>
          </a:xfrm>
          <a:prstGeom prst="rect">
            <a:avLst/>
          </a:prstGeom>
          <a:noFill/>
          <a:ln>
            <a:noFill/>
          </a:ln>
        </p:spPr>
        <p:txBody>
          <a:bodyPr anchorCtr="0" anchor="t" bIns="0" lIns="0" spcFirstLastPara="1" rIns="0" wrap="square" tIns="0">
            <a:noAutofit/>
          </a:bodyPr>
          <a:lstStyle/>
          <a:p>
            <a:pPr indent="-285750" lvl="0" marL="285750" rtl="0" algn="l">
              <a:lnSpc>
                <a:spcPct val="100000"/>
              </a:lnSpc>
              <a:spcBef>
                <a:spcPts val="0"/>
              </a:spcBef>
              <a:spcAft>
                <a:spcPts val="0"/>
              </a:spcAft>
              <a:buClr>
                <a:srgbClr val="006298"/>
              </a:buClr>
              <a:buSzPts val="1800"/>
              <a:buFont typeface="Arial"/>
              <a:buChar char="•"/>
            </a:pPr>
            <a:r>
              <a:rPr lang="en-US"/>
              <a:t>This choropleth map was created in Excel using categorical data from the file </a:t>
            </a:r>
            <a:r>
              <a:rPr i="1" lang="en-US"/>
              <a:t>AmazonFulfill </a:t>
            </a:r>
            <a:r>
              <a:rPr lang="en-US"/>
              <a:t>and following the steps used in the previous example.</a:t>
            </a:r>
            <a:endParaRPr/>
          </a:p>
          <a:p>
            <a:pPr indent="-285750" lvl="0" marL="285750" rtl="0" algn="l">
              <a:lnSpc>
                <a:spcPct val="100000"/>
              </a:lnSpc>
              <a:spcBef>
                <a:spcPts val="600"/>
              </a:spcBef>
              <a:spcAft>
                <a:spcPts val="0"/>
              </a:spcAft>
              <a:buClr>
                <a:srgbClr val="006298"/>
              </a:buClr>
              <a:buSzPts val="1800"/>
              <a:buFont typeface="Arial"/>
              <a:buChar char="•"/>
            </a:pPr>
            <a:r>
              <a:rPr lang="en-US"/>
              <a:t>The map shows that Amazon has at least one fulfillment center in 38 states. </a:t>
            </a:r>
            <a:endParaRPr/>
          </a:p>
          <a:p>
            <a:pPr indent="-285750" lvl="0" marL="285750" rtl="0" algn="l">
              <a:lnSpc>
                <a:spcPct val="100000"/>
              </a:lnSpc>
              <a:spcBef>
                <a:spcPts val="600"/>
              </a:spcBef>
              <a:spcAft>
                <a:spcPts val="0"/>
              </a:spcAft>
              <a:buClr>
                <a:srgbClr val="006298"/>
              </a:buClr>
              <a:buSzPts val="1800"/>
              <a:buFont typeface="Arial"/>
              <a:buChar char="•"/>
            </a:pPr>
            <a:r>
              <a:rPr lang="en-US"/>
              <a:t>States without a fulfillment center tend to be either relatively sparsely populated or a geographic outlier.</a:t>
            </a:r>
            <a:endParaRPr/>
          </a:p>
          <a:p>
            <a:pPr indent="-285750" lvl="0" marL="285750" rtl="0" algn="l">
              <a:lnSpc>
                <a:spcPct val="100000"/>
              </a:lnSpc>
              <a:spcBef>
                <a:spcPts val="600"/>
              </a:spcBef>
              <a:spcAft>
                <a:spcPts val="0"/>
              </a:spcAft>
              <a:buClr>
                <a:srgbClr val="006298"/>
              </a:buClr>
              <a:buSzPts val="1800"/>
              <a:buFont typeface="Arial"/>
              <a:buChar char="•"/>
            </a:pPr>
            <a:r>
              <a:rPr lang="en-US"/>
              <a:t>Amazon has many fulfillment centers to ensure quick customer delivery times for many of the products it sells.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Heat Maps</a:t>
            </a:r>
            <a:endParaRPr/>
          </a:p>
        </p:txBody>
      </p:sp>
      <p:pic>
        <p:nvPicPr>
          <p:cNvPr descr="A screenshot of Excel is given. Column B in the spreadsheet is labeled Jan, column C is labeled Feb, column D is labeled Mar, column E is labeled Apr, column F is labeled May, column G is labeled Jun, column H is labeled Jul, column I is labeled Aug, column J is labeled Sep, column K is labeled Oct, column L is labeled Nov, and column M is labeled Dec. The row entries are as follows. Saint Louis: Negative 2 percent, negative 1 percent, negative 1 percent, 0 percent, 2 percent, 4 percent, 3 percent, 5 percent, 6 percent, 7 percent, 8 percent, 8 percent. Phoenix: 5 percent, 4 percent, 4 percent, 2 percent, 2 percent, negative 2 percent, negative 5 percent, negative 8 percent, negative 6 percent, negative 5 percent, negative 7 percent, negative 8 percent. Albany: Negative 5 percent, negative 6 percent, negative 4 percent, negative 5 percent, negative 2 percent, negative 5 percent, negative 5 percent, negative 3 percent, negative 1 percent, negative 2 percent, negative 1 percent, negative 2 percent. Austin: 16 percent, 15 percent, 15 percent, 16 percent, 18 percent, 17 percent, 14 percent, 15 percent, 16 percent, 19 percent, 18 percent, 16 percent. Cincinnati: Negative 9 percent, negative 6 percent, negative 7 percent, negative 3 percent, 3 percent, 6 percent, 8 percent, 11 percent, 10 percent, 11 percent, 13 percent, 11 percent. San Francisco: 2 percent, 4 percent, 5 percent, 8 percent, 4 percent, 2 percent, 4 percent, 3 percent, 1 percent, negative 1 percent, 1 percent, 2 percent. Seattle: 7 percent, 7 percent, 8 percent, 7 percent, 5 percent, 4 percent, 2 percent, 0 percent, 2 percent, negative 4 percent, negative 6 percent, negative 5 percent. Chicago: 5 percent, 3 percent, 2 percent, 6 percent, 8 percent, 7 percent, 8 percent, 5 percent, 8 percent, 10 percent, 9 percent, 8 percent. Atlanta: 12 percent, 14 percent, 13 percent, 17 percent, 12 percent, 11 percent, 8 percent, 7 percent, 7 percent, 8 percent, 5 percent, 3 percent. Miami: 2 percent, 3 percent, 0 percent, 1 percent, negative 1 percent, negative 4 percent, negative 6 percent, negative 8 percent, negative 11 percent, negative 13 percent, negative 11 percent, negative 10 percent. Minneapolis: Negative 6 percent, negative 6 percent, negative 8 percent, negative 5 percent, negative 6 percent, negative 5 percent, negative 5 percent, negative 7 percent, negative 5 percent, negative 2 percent, negative 1 percent, negative 2 percent. Denver: 5 percent, 4 percent, 1 percent, 1 percent, 2 percent, 3 percent, 1 percent, 1 percent, 0 percent, 1 percent, 2 percent, 3 percent. Salt Lake City: 7 percent, 7 percent, 7 percent, 13 percent, 12 percent, 8 percent, 5 percent, 9 percent, 10 percent, 9 percent, 7 percent, 6 percent. Raleigh: 4 percent, 2 percent, 0 percent, 5 percent, 4 percent, 3 percent, 5 percent, 5 percent, 9 percent, 11 percent, 8 percent, 6 percent. Boston: Negative 5 percent, negative 5 percent, negative 3 percent, 4 percent, negative 5 percent, negative 4 percent, negative 3 percent, negative 1 percent, 1 percent, 2 percent, 3 percent, 5 percent. Pittsburgh: Negative 6 percent, negative 6 percent, negative 4 percent, negative 5 percent, negative 3 percent, negative 3 percent, negative 1 percent, negative 2 percent, negative 2 percent, negative 1 percent, negative 2 percent, negative 1 percent. As the store sales percentage increases, the cell colors change from dark red to lighter red to white to lighter blue, and finally to dark blue." id="321" name="Google Shape;321;p24"/>
          <p:cNvPicPr preferRelativeResize="0"/>
          <p:nvPr>
            <p:ph idx="2" type="pic"/>
          </p:nvPr>
        </p:nvPicPr>
        <p:blipFill rotWithShape="1">
          <a:blip r:embed="rId3">
            <a:alphaModFix/>
          </a:blip>
          <a:srcRect b="0" l="848" r="848" t="0"/>
          <a:stretch/>
        </p:blipFill>
        <p:spPr>
          <a:xfrm>
            <a:off x="733117" y="1373068"/>
            <a:ext cx="6973021" cy="3310251"/>
          </a:xfrm>
          <a:prstGeom prst="rect">
            <a:avLst/>
          </a:prstGeom>
          <a:noFill/>
          <a:ln>
            <a:noFill/>
          </a:ln>
        </p:spPr>
      </p:pic>
      <p:sp>
        <p:nvSpPr>
          <p:cNvPr id="322" name="Google Shape;322;p24"/>
          <p:cNvSpPr txBox="1"/>
          <p:nvPr>
            <p:ph idx="1" type="body"/>
          </p:nvPr>
        </p:nvSpPr>
        <p:spPr>
          <a:xfrm>
            <a:off x="7874875" y="1373068"/>
            <a:ext cx="3662467" cy="446318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A heat map is a 2D graphical representation of a data table that uses shades of color to indicate magnitude.</a:t>
            </a:r>
            <a:endParaRPr/>
          </a:p>
          <a:p>
            <a:pPr indent="0" lvl="0" marL="0" rtl="0" algn="l">
              <a:lnSpc>
                <a:spcPct val="100000"/>
              </a:lnSpc>
              <a:spcBef>
                <a:spcPts val="600"/>
              </a:spcBef>
              <a:spcAft>
                <a:spcPts val="0"/>
              </a:spcAft>
              <a:buClr>
                <a:srgbClr val="006298"/>
              </a:buClr>
              <a:buSzPts val="1800"/>
              <a:buNone/>
            </a:pPr>
            <a:r>
              <a:rPr lang="en-US"/>
              <a:t>The following steps show how to create a heat map in Excel using the data in the file </a:t>
            </a:r>
            <a:r>
              <a:rPr i="1" lang="en-US"/>
              <a:t>SameStoreSales</a:t>
            </a:r>
            <a:r>
              <a:rPr lang="en-US"/>
              <a:t>.</a:t>
            </a:r>
            <a:endParaRPr/>
          </a:p>
          <a:p>
            <a:pPr indent="0" lvl="1" marL="457200" rtl="0" algn="l">
              <a:lnSpc>
                <a:spcPct val="90000"/>
              </a:lnSpc>
              <a:spcBef>
                <a:spcPts val="1100"/>
              </a:spcBef>
              <a:spcAft>
                <a:spcPts val="0"/>
              </a:spcAft>
              <a:buClr>
                <a:srgbClr val="004A78"/>
              </a:buClr>
              <a:buSzPts val="1800"/>
              <a:buNone/>
            </a:pPr>
            <a:r>
              <a:rPr b="1" lang="en-US" sz="1800"/>
              <a:t>Step 1. </a:t>
            </a:r>
            <a:r>
              <a:rPr lang="en-US" sz="1800"/>
              <a:t>Select cells B2:M17</a:t>
            </a:r>
            <a:endParaRPr/>
          </a:p>
          <a:p>
            <a:pPr indent="0" lvl="1" marL="457200" rtl="0" algn="l">
              <a:lnSpc>
                <a:spcPct val="90000"/>
              </a:lnSpc>
              <a:spcBef>
                <a:spcPts val="1100"/>
              </a:spcBef>
              <a:spcAft>
                <a:spcPts val="0"/>
              </a:spcAft>
              <a:buClr>
                <a:srgbClr val="004A78"/>
              </a:buClr>
              <a:buSzPts val="1800"/>
              <a:buNone/>
            </a:pPr>
            <a:r>
              <a:rPr b="1" lang="en-US" sz="1800"/>
              <a:t>Step 2. </a:t>
            </a:r>
            <a:r>
              <a:rPr lang="en-US" sz="1800"/>
              <a:t>Click the </a:t>
            </a:r>
            <a:r>
              <a:rPr b="1" lang="en-US" sz="1800"/>
              <a:t>Home </a:t>
            </a:r>
            <a:r>
              <a:rPr lang="en-US" sz="1800"/>
              <a:t>tab on the Ribbon</a:t>
            </a:r>
            <a:endParaRPr/>
          </a:p>
          <a:p>
            <a:pPr indent="0" lvl="1" marL="457200" rtl="0" algn="l">
              <a:lnSpc>
                <a:spcPct val="90000"/>
              </a:lnSpc>
              <a:spcBef>
                <a:spcPts val="1100"/>
              </a:spcBef>
              <a:spcAft>
                <a:spcPts val="0"/>
              </a:spcAft>
              <a:buClr>
                <a:srgbClr val="004A78"/>
              </a:buClr>
              <a:buSzPts val="1800"/>
              <a:buNone/>
            </a:pPr>
            <a:r>
              <a:rPr b="1" lang="en-US" sz="1800"/>
              <a:t>Step 3. </a:t>
            </a:r>
            <a:r>
              <a:rPr lang="en-US" sz="1800"/>
              <a:t>Click</a:t>
            </a:r>
            <a:r>
              <a:rPr b="1" lang="en-US" sz="1800"/>
              <a:t> Conditional Formatting </a:t>
            </a:r>
            <a:r>
              <a:rPr lang="en-US" sz="1800"/>
              <a:t>in the </a:t>
            </a:r>
            <a:r>
              <a:rPr b="1" lang="en-US" sz="1800"/>
              <a:t>Styles </a:t>
            </a:r>
            <a:r>
              <a:rPr lang="en-US" sz="1800"/>
              <a:t>group, select</a:t>
            </a:r>
            <a:r>
              <a:rPr b="1" lang="en-US" sz="1800"/>
              <a:t> Color Scales, </a:t>
            </a:r>
            <a:r>
              <a:rPr lang="en-US" sz="1800"/>
              <a:t>and click on </a:t>
            </a:r>
            <a:r>
              <a:rPr b="1" lang="en-US" sz="1800"/>
              <a:t>Blue-White-Red Color Scale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Build a Treemap</a:t>
            </a:r>
            <a:endParaRPr/>
          </a:p>
        </p:txBody>
      </p:sp>
      <p:pic>
        <p:nvPicPr>
          <p:cNvPr descr="A screenshot of Excel is given. Column A in the spreadsheet is labeled Industry, column B is labeled Brand, and column C is labeled Value (dollar billions). The row entries are as follows. Row 1: Technology, Apple, 205.5. Row 2: Technology, Google, 167.7. Row 3: Technology, Microsoft, 125.3. Row 4: Technology, Amazon, 97.0. Row 5: Technology, Facebook, 88.9. Row 6: Beverages, Coca-Cola, 59.2. Row 7: Technology, Samsung, 53.1. Row 8: Leisure, Disney, 52.2. Row 9: Automotive, Toyota, 44.6. Row 10: Restaurants, McDonald’s, 43.8." id="329" name="Google Shape;329;p25"/>
          <p:cNvPicPr preferRelativeResize="0"/>
          <p:nvPr>
            <p:ph idx="2" type="pic"/>
          </p:nvPr>
        </p:nvPicPr>
        <p:blipFill rotWithShape="1">
          <a:blip r:embed="rId3">
            <a:alphaModFix/>
          </a:blip>
          <a:srcRect b="1213" l="0" r="0" t="1214"/>
          <a:stretch/>
        </p:blipFill>
        <p:spPr>
          <a:xfrm>
            <a:off x="733424" y="1424610"/>
            <a:ext cx="5031701" cy="3339548"/>
          </a:xfrm>
          <a:prstGeom prst="rect">
            <a:avLst/>
          </a:prstGeom>
          <a:noFill/>
          <a:ln>
            <a:noFill/>
          </a:ln>
        </p:spPr>
      </p:pic>
      <p:sp>
        <p:nvSpPr>
          <p:cNvPr id="330" name="Google Shape;330;p25"/>
          <p:cNvSpPr txBox="1"/>
          <p:nvPr>
            <p:ph idx="1" type="body"/>
          </p:nvPr>
        </p:nvSpPr>
        <p:spPr>
          <a:xfrm>
            <a:off x="6023113" y="1424610"/>
            <a:ext cx="5499653" cy="392264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create a treemap in Excel using the data in the file </a:t>
            </a:r>
            <a:r>
              <a:rPr i="1" lang="en-US"/>
              <a:t>BrandValues</a:t>
            </a:r>
            <a:r>
              <a:rPr lang="en-US"/>
              <a:t>.</a:t>
            </a:r>
            <a:endParaRPr/>
          </a:p>
          <a:p>
            <a:pPr indent="0" lvl="1" marL="457200" rtl="0" algn="l">
              <a:lnSpc>
                <a:spcPct val="90000"/>
              </a:lnSpc>
              <a:spcBef>
                <a:spcPts val="600"/>
              </a:spcBef>
              <a:spcAft>
                <a:spcPts val="0"/>
              </a:spcAft>
              <a:buClr>
                <a:srgbClr val="004A78"/>
              </a:buClr>
              <a:buSzPts val="1800"/>
              <a:buNone/>
            </a:pPr>
            <a:r>
              <a:rPr b="1" lang="en-US" sz="1800"/>
              <a:t>Step 1. </a:t>
            </a:r>
            <a:r>
              <a:rPr lang="en-US" sz="1800"/>
              <a:t>Select cells A1:C11</a:t>
            </a:r>
            <a:endParaRPr/>
          </a:p>
          <a:p>
            <a:pPr indent="0" lvl="1" marL="457200" rtl="0" algn="l">
              <a:lnSpc>
                <a:spcPct val="90000"/>
              </a:lnSpc>
              <a:spcBef>
                <a:spcPts val="600"/>
              </a:spcBef>
              <a:spcAft>
                <a:spcPts val="0"/>
              </a:spcAft>
              <a:buClr>
                <a:srgbClr val="004A78"/>
              </a:buClr>
              <a:buSzPts val="1800"/>
              <a:buNone/>
            </a:pPr>
            <a:r>
              <a:rPr b="1" lang="en-US" sz="1800"/>
              <a:t>Step 2. </a:t>
            </a:r>
            <a:r>
              <a:rPr lang="en-US" sz="1800"/>
              <a:t>Sort the data by Industry by using the following steps:</a:t>
            </a:r>
            <a:endParaRPr/>
          </a:p>
          <a:p>
            <a:pPr indent="-228600" lvl="3" marL="974725" rtl="0" algn="l">
              <a:lnSpc>
                <a:spcPct val="90000"/>
              </a:lnSpc>
              <a:spcBef>
                <a:spcPts val="0"/>
              </a:spcBef>
              <a:spcAft>
                <a:spcPts val="0"/>
              </a:spcAft>
              <a:buClr>
                <a:srgbClr val="004A78"/>
              </a:buClr>
              <a:buSzPts val="1800"/>
              <a:buNone/>
            </a:pPr>
            <a:r>
              <a:rPr lang="en-US"/>
              <a:t>Click Data on the Ribbon</a:t>
            </a:r>
            <a:endParaRPr/>
          </a:p>
          <a:p>
            <a:pPr indent="-228600" lvl="3" marL="974725" rtl="0" algn="l">
              <a:lnSpc>
                <a:spcPct val="90000"/>
              </a:lnSpc>
              <a:spcBef>
                <a:spcPts val="0"/>
              </a:spcBef>
              <a:spcAft>
                <a:spcPts val="0"/>
              </a:spcAft>
              <a:buClr>
                <a:srgbClr val="004A78"/>
              </a:buClr>
              <a:buSzPts val="1800"/>
              <a:buNone/>
            </a:pPr>
            <a:r>
              <a:rPr lang="en-US"/>
              <a:t>Click the </a:t>
            </a:r>
            <a:r>
              <a:rPr b="1" lang="en-US"/>
              <a:t>Sort</a:t>
            </a:r>
            <a:r>
              <a:rPr lang="en-US"/>
              <a:t> button in the </a:t>
            </a:r>
            <a:r>
              <a:rPr b="1" lang="en-US"/>
              <a:t>Sort &amp; Filter </a:t>
            </a:r>
            <a:r>
              <a:rPr lang="en-US"/>
              <a:t>group</a:t>
            </a:r>
            <a:endParaRPr/>
          </a:p>
          <a:p>
            <a:pPr indent="-228600" lvl="3" marL="974725" rtl="0" algn="l">
              <a:lnSpc>
                <a:spcPct val="90000"/>
              </a:lnSpc>
              <a:spcBef>
                <a:spcPts val="0"/>
              </a:spcBef>
              <a:spcAft>
                <a:spcPts val="0"/>
              </a:spcAft>
              <a:buClr>
                <a:srgbClr val="004A78"/>
              </a:buClr>
              <a:buSzPts val="1800"/>
              <a:buNone/>
            </a:pPr>
            <a:r>
              <a:rPr lang="en-US"/>
              <a:t>In the </a:t>
            </a:r>
            <a:r>
              <a:rPr b="1" lang="en-US"/>
              <a:t>Sort</a:t>
            </a:r>
            <a:r>
              <a:rPr lang="en-US"/>
              <a:t> dialog box, select </a:t>
            </a:r>
            <a:r>
              <a:rPr b="1" lang="en-US"/>
              <a:t>Industry</a:t>
            </a:r>
            <a:r>
              <a:rPr lang="en-US"/>
              <a:t> from the drop-down menu</a:t>
            </a:r>
            <a:endParaRPr/>
          </a:p>
          <a:p>
            <a:pPr indent="-228600" lvl="3" marL="974725" rtl="0" algn="l">
              <a:lnSpc>
                <a:spcPct val="90000"/>
              </a:lnSpc>
              <a:spcBef>
                <a:spcPts val="0"/>
              </a:spcBef>
              <a:spcAft>
                <a:spcPts val="0"/>
              </a:spcAft>
              <a:buClr>
                <a:srgbClr val="004A78"/>
              </a:buClr>
              <a:buSzPts val="1800"/>
              <a:buNone/>
            </a:pPr>
            <a:r>
              <a:rPr lang="en-US"/>
              <a:t>From the </a:t>
            </a:r>
            <a:r>
              <a:rPr b="1" lang="en-US"/>
              <a:t>Order</a:t>
            </a:r>
            <a:r>
              <a:rPr lang="en-US"/>
              <a:t> drop-down menu select </a:t>
            </a:r>
            <a:r>
              <a:rPr b="1" lang="en-US"/>
              <a:t>A to Z</a:t>
            </a:r>
            <a:endParaRPr/>
          </a:p>
          <a:p>
            <a:pPr indent="0" lvl="1" marL="457200" rtl="0" algn="l">
              <a:lnSpc>
                <a:spcPct val="90000"/>
              </a:lnSpc>
              <a:spcBef>
                <a:spcPts val="600"/>
              </a:spcBef>
              <a:spcAft>
                <a:spcPts val="0"/>
              </a:spcAft>
              <a:buClr>
                <a:srgbClr val="004A78"/>
              </a:buClr>
              <a:buSzPts val="1800"/>
              <a:buNone/>
            </a:pPr>
            <a:r>
              <a:rPr b="1" lang="en-US" sz="1800"/>
              <a:t>Step 3. </a:t>
            </a:r>
            <a:r>
              <a:rPr lang="en-US" sz="1800"/>
              <a:t>Click </a:t>
            </a:r>
            <a:r>
              <a:rPr b="1" lang="en-US" sz="1800"/>
              <a:t>Insert</a:t>
            </a:r>
            <a:r>
              <a:rPr lang="en-US" sz="1800"/>
              <a:t> on the Ribbon</a:t>
            </a:r>
            <a:endParaRPr/>
          </a:p>
          <a:p>
            <a:pPr indent="0" lvl="1" marL="457200" rtl="0" algn="l">
              <a:lnSpc>
                <a:spcPct val="90000"/>
              </a:lnSpc>
              <a:spcBef>
                <a:spcPts val="0"/>
              </a:spcBef>
              <a:spcAft>
                <a:spcPts val="0"/>
              </a:spcAft>
              <a:buClr>
                <a:srgbClr val="004A78"/>
              </a:buClr>
              <a:buSzPts val="1800"/>
              <a:buNone/>
            </a:pPr>
            <a:r>
              <a:rPr b="1" lang="en-US" sz="1800"/>
              <a:t>Step 4.</a:t>
            </a:r>
            <a:r>
              <a:rPr lang="en-US" sz="1800"/>
              <a:t> Click on the </a:t>
            </a:r>
            <a:r>
              <a:rPr b="1" lang="en-US" sz="1800"/>
              <a:t>Insert Hierarchy Chart</a:t>
            </a:r>
            <a:r>
              <a:rPr lang="en-US" sz="1800"/>
              <a:t> button in the </a:t>
            </a:r>
            <a:r>
              <a:rPr b="1" lang="en-US" sz="1800"/>
              <a:t>Charts</a:t>
            </a:r>
            <a:r>
              <a:rPr lang="en-US" sz="1800"/>
              <a:t> group and select </a:t>
            </a:r>
            <a:r>
              <a:rPr b="1" lang="en-US" sz="1800"/>
              <a:t>Treemap</a:t>
            </a:r>
            <a:r>
              <a:rPr lang="en-US" sz="1800"/>
              <a:t> from the drop-down menu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Hierarchy of a Treemap</a:t>
            </a:r>
            <a:endParaRPr/>
          </a:p>
        </p:txBody>
      </p:sp>
      <p:pic>
        <p:nvPicPr>
          <p:cNvPr descr="A hierarchical tree structure shows the data for top 10 brand values. The top 10 brand values are divided into five industries: Technology, beverages, leisure, automotive, and restaurant. Technology includes six companies: Apple, Google, Microsoft, Amazon, Facebook, and Samsung. Beverages include one company: Coca-Cola. Leisure includes one company: Disney. Automotive includes one company: Toyota. Restaurant includes one company: McDonald’s. The value in billions of dollars for each company are as follows. Apple: 205.5. Google: 167.5. Microsoft: 125.3. Amazon: 97. Facebook: 88.9. Samsung: 53.1. Coca-Cola: 59.2. Disney: 52.2. Toyota: 44.6. McDonald’s: 43.8." id="336" name="Google Shape;336;p26"/>
          <p:cNvPicPr preferRelativeResize="0"/>
          <p:nvPr>
            <p:ph idx="2" type="pic"/>
          </p:nvPr>
        </p:nvPicPr>
        <p:blipFill rotWithShape="1">
          <a:blip r:embed="rId3">
            <a:alphaModFix/>
          </a:blip>
          <a:srcRect b="0" l="4096" r="4097" t="0"/>
          <a:stretch/>
        </p:blipFill>
        <p:spPr>
          <a:xfrm>
            <a:off x="741584" y="1987827"/>
            <a:ext cx="10721999" cy="3890994"/>
          </a:xfrm>
          <a:prstGeom prst="rect">
            <a:avLst/>
          </a:prstGeom>
          <a:noFill/>
          <a:ln>
            <a:noFill/>
          </a:ln>
        </p:spPr>
      </p:pic>
      <p:sp>
        <p:nvSpPr>
          <p:cNvPr id="337" name="Google Shape;337;p26"/>
          <p:cNvSpPr txBox="1"/>
          <p:nvPr>
            <p:ph idx="1" type="body"/>
          </p:nvPr>
        </p:nvSpPr>
        <p:spPr>
          <a:xfrm>
            <a:off x="743574" y="1535854"/>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i="0" lang="en-US" u="none" strike="noStrike">
                <a:latin typeface="Arial"/>
                <a:ea typeface="Arial"/>
                <a:cs typeface="Arial"/>
                <a:sym typeface="Arial"/>
              </a:rPr>
              <a:t>The Hierarchical Tree </a:t>
            </a:r>
            <a:r>
              <a:rPr lang="en-US">
                <a:latin typeface="Arial"/>
                <a:ea typeface="Arial"/>
                <a:cs typeface="Arial"/>
                <a:sym typeface="Arial"/>
              </a:rPr>
              <a:t>Structure</a:t>
            </a:r>
            <a:r>
              <a:rPr i="0" lang="en-US" u="none" strike="noStrike">
                <a:latin typeface="Arial"/>
                <a:ea typeface="Arial"/>
                <a:cs typeface="Arial"/>
                <a:sym typeface="Arial"/>
              </a:rPr>
              <a:t> of the Top Ten Brand Values Data</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2.5 Edit a Treemap</a:t>
            </a:r>
            <a:endParaRPr/>
          </a:p>
        </p:txBody>
      </p:sp>
      <p:pic>
        <p:nvPicPr>
          <p:cNvPr descr="A treemap is titled “The Ten Most Valuable Brands.” The treemap consists of a rectangle divided into multiple colored segments. Each color corresponds to an industry and each segment corresponds to a company. The data from the treemap in billions of dollars, by industry, are as follows. Technology: Apple, 205.5; Google, 167.7; Microsoft, 125.3; Amazon, 97.0; Facebook, 88.9; and Samsung, 53.1. Beverages: Coca-Cola, 59.2. Leisure: Disney, 52.2. Automotive: Toyota, 44.6. Restaurants: McDonald’s, 43.8." id="344" name="Google Shape;344;p27"/>
          <p:cNvPicPr preferRelativeResize="0"/>
          <p:nvPr>
            <p:ph idx="2" type="pic"/>
          </p:nvPr>
        </p:nvPicPr>
        <p:blipFill rotWithShape="1">
          <a:blip r:embed="rId3">
            <a:alphaModFix/>
          </a:blip>
          <a:srcRect b="0" l="1259" r="1260" t="0"/>
          <a:stretch/>
        </p:blipFill>
        <p:spPr>
          <a:xfrm>
            <a:off x="733117" y="1414151"/>
            <a:ext cx="6807369" cy="4259263"/>
          </a:xfrm>
          <a:prstGeom prst="rect">
            <a:avLst/>
          </a:prstGeom>
          <a:noFill/>
          <a:ln>
            <a:noFill/>
          </a:ln>
        </p:spPr>
      </p:pic>
      <p:sp>
        <p:nvSpPr>
          <p:cNvPr id="345" name="Google Shape;345;p27"/>
          <p:cNvSpPr txBox="1"/>
          <p:nvPr>
            <p:ph idx="1" type="body"/>
          </p:nvPr>
        </p:nvSpPr>
        <p:spPr>
          <a:xfrm>
            <a:off x="7728669" y="1414151"/>
            <a:ext cx="3726710" cy="446466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A treemap is a chart that uses the size, color, and arrangement of rectangles to display the magnitudes of a quantitative variable for hierarchical data.</a:t>
            </a:r>
            <a:endParaRPr/>
          </a:p>
          <a:p>
            <a:pPr indent="0" lvl="0" marL="0" rtl="0" algn="l">
              <a:lnSpc>
                <a:spcPct val="100000"/>
              </a:lnSpc>
              <a:spcBef>
                <a:spcPts val="600"/>
              </a:spcBef>
              <a:spcAft>
                <a:spcPts val="0"/>
              </a:spcAft>
              <a:buClr>
                <a:srgbClr val="006298"/>
              </a:buClr>
              <a:buSzPts val="1800"/>
              <a:buNone/>
            </a:pPr>
            <a:r>
              <a:rPr lang="en-US"/>
              <a:t>To display the brand values:</a:t>
            </a:r>
            <a:endParaRPr/>
          </a:p>
          <a:p>
            <a:pPr indent="0" lvl="0" marL="457200" rtl="0" algn="l">
              <a:lnSpc>
                <a:spcPct val="100000"/>
              </a:lnSpc>
              <a:spcBef>
                <a:spcPts val="600"/>
              </a:spcBef>
              <a:spcAft>
                <a:spcPts val="0"/>
              </a:spcAft>
              <a:buClr>
                <a:srgbClr val="006298"/>
              </a:buClr>
              <a:buSzPts val="1800"/>
              <a:buNone/>
            </a:pPr>
            <a:r>
              <a:rPr b="1" lang="en-US"/>
              <a:t>Step 5.</a:t>
            </a:r>
            <a:r>
              <a:rPr lang="en-US"/>
              <a:t> Select any brand label and then right-click</a:t>
            </a:r>
            <a:endParaRPr/>
          </a:p>
          <a:p>
            <a:pPr indent="0" lvl="0" marL="457200" rtl="0" algn="l">
              <a:lnSpc>
                <a:spcPct val="100000"/>
              </a:lnSpc>
              <a:spcBef>
                <a:spcPts val="600"/>
              </a:spcBef>
              <a:spcAft>
                <a:spcPts val="0"/>
              </a:spcAft>
              <a:buClr>
                <a:srgbClr val="006298"/>
              </a:buClr>
              <a:buSzPts val="1800"/>
              <a:buNone/>
            </a:pPr>
            <a:r>
              <a:rPr b="1" lang="en-US"/>
              <a:t>Step 6. </a:t>
            </a:r>
            <a:r>
              <a:rPr lang="en-US"/>
              <a:t>Select </a:t>
            </a:r>
            <a:r>
              <a:rPr b="1" lang="en-US"/>
              <a:t>Format Data Labels</a:t>
            </a:r>
            <a:r>
              <a:rPr lang="en-US"/>
              <a:t>… from the drop-down menu</a:t>
            </a:r>
            <a:endParaRPr/>
          </a:p>
          <a:p>
            <a:pPr indent="0" lvl="0" marL="457200" rtl="0" algn="l">
              <a:lnSpc>
                <a:spcPct val="100000"/>
              </a:lnSpc>
              <a:spcBef>
                <a:spcPts val="600"/>
              </a:spcBef>
              <a:spcAft>
                <a:spcPts val="0"/>
              </a:spcAft>
              <a:buClr>
                <a:srgbClr val="006298"/>
              </a:buClr>
              <a:buSzPts val="1800"/>
              <a:buNone/>
            </a:pPr>
            <a:r>
              <a:rPr b="1" lang="en-US"/>
              <a:t>Step 7. </a:t>
            </a:r>
            <a:r>
              <a:rPr lang="en-US"/>
              <a:t>Select </a:t>
            </a:r>
            <a:r>
              <a:rPr b="1" lang="en-US"/>
              <a:t>Text Options</a:t>
            </a:r>
            <a:r>
              <a:rPr lang="en-US"/>
              <a:t>, </a:t>
            </a:r>
            <a:r>
              <a:rPr b="1" lang="en-US"/>
              <a:t>Label Options, </a:t>
            </a:r>
            <a:r>
              <a:rPr lang="en-US"/>
              <a:t>and select </a:t>
            </a:r>
            <a:r>
              <a:rPr b="1" lang="en-US"/>
              <a:t>Value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2.6 Tables versus Charts</a:t>
            </a:r>
            <a:endParaRPr/>
          </a:p>
        </p:txBody>
      </p:sp>
      <p:sp>
        <p:nvSpPr>
          <p:cNvPr id="352" name="Google Shape;352;p28"/>
          <p:cNvSpPr txBox="1"/>
          <p:nvPr>
            <p:ph idx="1" type="body"/>
          </p:nvPr>
        </p:nvSpPr>
        <p:spPr>
          <a:xfrm>
            <a:off x="733115" y="1165430"/>
            <a:ext cx="7937919" cy="60451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Table Showing Exact Values for Costs and Revenues by Month for Gossamer Industries</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screenshot of Excel is given. In row 1, columns D and E are merged and labeled Month. In row 2, column B is labeled Jan, column C is labeled Feb, column D is labeled Mar, column E is labeled Apr, column F is labeled May, column G is labeled June, and column H is labeled Total. The row entries are as follows. Costs (dollars): 48,123, 56,458, 64,125, 52,158, 54,718, 50,985, 326,567. Revenues (dollars): 64,124, 66,125, 67,125, 48,178, 51,785, 55,678, 353,015." id="353" name="Google Shape;353;p28"/>
          <p:cNvPicPr preferRelativeResize="0"/>
          <p:nvPr>
            <p:ph idx="3" type="pic"/>
          </p:nvPr>
        </p:nvPicPr>
        <p:blipFill rotWithShape="1">
          <a:blip r:embed="rId3">
            <a:alphaModFix/>
          </a:blip>
          <a:srcRect b="15" l="0" r="0" t="16"/>
          <a:stretch/>
        </p:blipFill>
        <p:spPr>
          <a:xfrm>
            <a:off x="733114" y="1683563"/>
            <a:ext cx="5778500" cy="814387"/>
          </a:xfrm>
          <a:prstGeom prst="rect">
            <a:avLst/>
          </a:prstGeom>
          <a:noFill/>
          <a:ln>
            <a:noFill/>
          </a:ln>
        </p:spPr>
      </p:pic>
      <p:sp>
        <p:nvSpPr>
          <p:cNvPr id="354" name="Google Shape;354;p28"/>
          <p:cNvSpPr txBox="1"/>
          <p:nvPr>
            <p:ph idx="2" type="body"/>
          </p:nvPr>
        </p:nvSpPr>
        <p:spPr>
          <a:xfrm>
            <a:off x="733114" y="2617428"/>
            <a:ext cx="5683562" cy="33873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Line Chart of Monthly Costs and Revenues</a:t>
            </a:r>
            <a:endParaRPr/>
          </a:p>
        </p:txBody>
      </p:sp>
      <p:pic>
        <p:nvPicPr>
          <p:cNvPr descr="A line chart with two lines is titled “Gossamer Industries: Revenues and Costs.” The horizontal axis shows months from January to June. The vertical axis ranges from 0 to 80,000 with tickmarks in increments of 10,000. The line for costs in dollars is plotted through (January, 48,123), (February, 56,458), (March, 64,125), (April, 51,158), (May, 54,718), and (June, 50,985). The line for revenues in dollars is plotted through (January, 64,124), (February, 66,125), (March, 67,125), (April, 48,178), (May, 51,785), and (June, 55,678)." id="355" name="Google Shape;355;p28"/>
          <p:cNvPicPr preferRelativeResize="0"/>
          <p:nvPr>
            <p:ph idx="4" type="pic"/>
          </p:nvPr>
        </p:nvPicPr>
        <p:blipFill rotWithShape="1">
          <a:blip r:embed="rId4">
            <a:alphaModFix/>
          </a:blip>
          <a:srcRect b="0" l="12" r="11" t="0"/>
          <a:stretch/>
        </p:blipFill>
        <p:spPr>
          <a:xfrm>
            <a:off x="646564" y="2876939"/>
            <a:ext cx="5778500" cy="2944812"/>
          </a:xfrm>
          <a:prstGeom prst="rect">
            <a:avLst/>
          </a:prstGeom>
          <a:noFill/>
          <a:ln>
            <a:noFill/>
          </a:ln>
        </p:spPr>
      </p:pic>
      <p:sp>
        <p:nvSpPr>
          <p:cNvPr id="356" name="Google Shape;356;p28"/>
          <p:cNvSpPr txBox="1"/>
          <p:nvPr>
            <p:ph idx="5" type="body"/>
          </p:nvPr>
        </p:nvSpPr>
        <p:spPr>
          <a:xfrm>
            <a:off x="6834352" y="1683563"/>
            <a:ext cx="4640300" cy="325892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Tables should be used when:</a:t>
            </a:r>
            <a:endParaRPr/>
          </a:p>
          <a:p>
            <a:pPr indent="-514350" lvl="0" marL="514350" rtl="0" algn="l">
              <a:lnSpc>
                <a:spcPct val="100000"/>
              </a:lnSpc>
              <a:spcBef>
                <a:spcPts val="0"/>
              </a:spcBef>
              <a:spcAft>
                <a:spcPts val="0"/>
              </a:spcAft>
              <a:buClr>
                <a:srgbClr val="006298"/>
              </a:buClr>
              <a:buSzPts val="2000"/>
              <a:buFont typeface="Calibri"/>
              <a:buAutoNum type="arabicPeriod"/>
            </a:pPr>
            <a:r>
              <a:rPr lang="en-US" sz="2000"/>
              <a:t>The reader needs to refer to specific numerical values</a:t>
            </a:r>
            <a:endParaRPr/>
          </a:p>
          <a:p>
            <a:pPr indent="-514350" lvl="0" marL="514350" rtl="0" algn="l">
              <a:lnSpc>
                <a:spcPct val="100000"/>
              </a:lnSpc>
              <a:spcBef>
                <a:spcPts val="0"/>
              </a:spcBef>
              <a:spcAft>
                <a:spcPts val="0"/>
              </a:spcAft>
              <a:buClr>
                <a:srgbClr val="006298"/>
              </a:buClr>
              <a:buSzPts val="2000"/>
              <a:buFont typeface="Calibri"/>
              <a:buAutoNum type="arabicPeriod"/>
            </a:pPr>
            <a:r>
              <a:rPr lang="en-US" sz="2000"/>
              <a:t>The reader needs to make precise comparisons between different values and not just relative comparisons</a:t>
            </a:r>
            <a:endParaRPr/>
          </a:p>
          <a:p>
            <a:pPr indent="-514350" lvl="0" marL="514350" rtl="0" algn="l">
              <a:lnSpc>
                <a:spcPct val="100000"/>
              </a:lnSpc>
              <a:spcBef>
                <a:spcPts val="0"/>
              </a:spcBef>
              <a:spcAft>
                <a:spcPts val="0"/>
              </a:spcAft>
              <a:buClr>
                <a:srgbClr val="006298"/>
              </a:buClr>
              <a:buSzPts val="2000"/>
              <a:buFont typeface="Calibri"/>
              <a:buAutoNum type="arabicPeriod"/>
            </a:pPr>
            <a:r>
              <a:rPr lang="en-US" sz="2000"/>
              <a:t>The values being displayed have different units or very different magnitudes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2.6 Combined Line Charts and Tables</a:t>
            </a:r>
            <a:endParaRPr/>
          </a:p>
        </p:txBody>
      </p:sp>
      <p:pic>
        <p:nvPicPr>
          <p:cNvPr descr="A line chart with two lines and a table under the chart are titled “Gossamer Industries: Revenues and Costs.” The horizontal axis shows months from January to June. The vertical axis ranges from 0 to 80,000 with tickmarks in increments of 10,000. The line for costs in dollars is plotted through (January, 48,123), (February, 56,458), (March, 64,125), (April, 51,158), (May, 54,718), and (June, 50,985). The line for revenues in dollars is plotted through (January, 64,124), (February, 66,125), (March, 67,125), (April, 48,178), (May, 51,785), and (June, 55,678). A table under the chart shows the costs and revenues between January and June." id="362" name="Google Shape;362;p29"/>
          <p:cNvPicPr preferRelativeResize="0"/>
          <p:nvPr>
            <p:ph idx="2" type="pic"/>
          </p:nvPr>
        </p:nvPicPr>
        <p:blipFill rotWithShape="1">
          <a:blip r:embed="rId3">
            <a:alphaModFix/>
          </a:blip>
          <a:srcRect b="45" l="0" r="0" t="45"/>
          <a:stretch/>
        </p:blipFill>
        <p:spPr>
          <a:xfrm>
            <a:off x="653605" y="1235247"/>
            <a:ext cx="6477000" cy="4259263"/>
          </a:xfrm>
          <a:prstGeom prst="rect">
            <a:avLst/>
          </a:prstGeom>
          <a:noFill/>
          <a:ln>
            <a:noFill/>
          </a:ln>
        </p:spPr>
      </p:pic>
      <p:sp>
        <p:nvSpPr>
          <p:cNvPr id="363" name="Google Shape;363;p29"/>
          <p:cNvSpPr txBox="1"/>
          <p:nvPr>
            <p:ph idx="1" type="body"/>
          </p:nvPr>
        </p:nvSpPr>
        <p:spPr>
          <a:xfrm>
            <a:off x="7122654" y="1363491"/>
            <a:ext cx="4486251" cy="445686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create a combined line chart and table in Excel using the data in the file </a:t>
            </a:r>
            <a:r>
              <a:rPr i="1" lang="en-US"/>
              <a:t>Gossamer</a:t>
            </a:r>
            <a:r>
              <a:rPr lang="en-US"/>
              <a:t>.</a:t>
            </a:r>
            <a:endParaRPr/>
          </a:p>
          <a:p>
            <a:pPr indent="0" lvl="1" marL="457200" rtl="0" algn="l">
              <a:lnSpc>
                <a:spcPct val="90000"/>
              </a:lnSpc>
              <a:spcBef>
                <a:spcPts val="600"/>
              </a:spcBef>
              <a:spcAft>
                <a:spcPts val="0"/>
              </a:spcAft>
              <a:buClr>
                <a:srgbClr val="004A78"/>
              </a:buClr>
              <a:buSzPts val="1800"/>
              <a:buNone/>
            </a:pPr>
            <a:r>
              <a:rPr b="1" lang="en-US" sz="1800"/>
              <a:t>Step 1. </a:t>
            </a:r>
            <a:r>
              <a:rPr lang="en-US" sz="1800"/>
              <a:t>Select cells A2:G4</a:t>
            </a:r>
            <a:endParaRPr/>
          </a:p>
          <a:p>
            <a:pPr indent="0" lvl="1" marL="457200" rtl="0" algn="l">
              <a:lnSpc>
                <a:spcPct val="90000"/>
              </a:lnSpc>
              <a:spcBef>
                <a:spcPts val="600"/>
              </a:spcBef>
              <a:spcAft>
                <a:spcPts val="0"/>
              </a:spcAft>
              <a:buClr>
                <a:srgbClr val="004A78"/>
              </a:buClr>
              <a:buSzPts val="1800"/>
              <a:buNone/>
            </a:pPr>
            <a:r>
              <a:rPr b="1" lang="en-US" sz="1800"/>
              <a:t>Step 2. </a:t>
            </a:r>
            <a:r>
              <a:rPr lang="en-US" sz="1800"/>
              <a:t>Click the </a:t>
            </a:r>
            <a:r>
              <a:rPr b="1" lang="en-US" sz="1800"/>
              <a:t>Insert</a:t>
            </a:r>
            <a:r>
              <a:rPr lang="en-US" sz="1800"/>
              <a:t> tab on the Ribbon</a:t>
            </a:r>
            <a:endParaRPr/>
          </a:p>
          <a:p>
            <a:pPr indent="0" lvl="1" marL="457200" rtl="0" algn="l">
              <a:lnSpc>
                <a:spcPct val="90000"/>
              </a:lnSpc>
              <a:spcBef>
                <a:spcPts val="600"/>
              </a:spcBef>
              <a:spcAft>
                <a:spcPts val="0"/>
              </a:spcAft>
              <a:buClr>
                <a:srgbClr val="004A78"/>
              </a:buClr>
              <a:buSzPts val="1800"/>
              <a:buNone/>
            </a:pPr>
            <a:r>
              <a:rPr b="1" lang="en-US" sz="1800"/>
              <a:t>Step 3.</a:t>
            </a:r>
            <a:r>
              <a:rPr lang="en-US" sz="1800"/>
              <a:t> Click the </a:t>
            </a:r>
            <a:r>
              <a:rPr b="1" lang="en-US" sz="1800"/>
              <a:t>Insert Line or Area Chart </a:t>
            </a:r>
            <a:r>
              <a:rPr lang="en-US" sz="1800"/>
              <a:t>button in the </a:t>
            </a:r>
            <a:r>
              <a:rPr b="1" lang="en-US" sz="1800"/>
              <a:t>Charts</a:t>
            </a:r>
            <a:r>
              <a:rPr lang="en-US" sz="1800"/>
              <a:t> group</a:t>
            </a:r>
            <a:endParaRPr/>
          </a:p>
          <a:p>
            <a:pPr indent="0" lvl="1" marL="457200" rtl="0" algn="l">
              <a:lnSpc>
                <a:spcPct val="90000"/>
              </a:lnSpc>
              <a:spcBef>
                <a:spcPts val="600"/>
              </a:spcBef>
              <a:spcAft>
                <a:spcPts val="0"/>
              </a:spcAft>
              <a:buClr>
                <a:srgbClr val="004A78"/>
              </a:buClr>
              <a:buSzPts val="1800"/>
              <a:buNone/>
            </a:pPr>
            <a:r>
              <a:rPr b="1" lang="en-US" sz="1800"/>
              <a:t>Step 4. </a:t>
            </a:r>
            <a:r>
              <a:rPr lang="en-US" sz="1800"/>
              <a:t>When the list of column and bar charts subtypes appears, click the </a:t>
            </a:r>
            <a:r>
              <a:rPr b="1" lang="en-US" sz="1800"/>
              <a:t>Line</a:t>
            </a:r>
            <a:r>
              <a:rPr lang="en-US" sz="1800"/>
              <a:t> button</a:t>
            </a:r>
            <a:endParaRPr/>
          </a:p>
          <a:p>
            <a:pPr indent="0" lvl="1" marL="457200" rtl="0" algn="l">
              <a:lnSpc>
                <a:spcPct val="90000"/>
              </a:lnSpc>
              <a:spcBef>
                <a:spcPts val="600"/>
              </a:spcBef>
              <a:spcAft>
                <a:spcPts val="0"/>
              </a:spcAft>
              <a:buClr>
                <a:srgbClr val="004A78"/>
              </a:buClr>
              <a:buSzPts val="1800"/>
              <a:buNone/>
            </a:pPr>
            <a:r>
              <a:rPr b="1" lang="en-US" sz="1800"/>
              <a:t>Step 5. </a:t>
            </a:r>
            <a:r>
              <a:rPr lang="en-US" sz="1800"/>
              <a:t>Click anywhere on the chart</a:t>
            </a:r>
            <a:endParaRPr/>
          </a:p>
          <a:p>
            <a:pPr indent="-457200" lvl="1" marL="914400" rtl="0" algn="l">
              <a:lnSpc>
                <a:spcPct val="90000"/>
              </a:lnSpc>
              <a:spcBef>
                <a:spcPts val="0"/>
              </a:spcBef>
              <a:spcAft>
                <a:spcPts val="0"/>
              </a:spcAft>
              <a:buClr>
                <a:srgbClr val="004A78"/>
              </a:buClr>
              <a:buSzPts val="1800"/>
              <a:buNone/>
            </a:pPr>
            <a:r>
              <a:rPr lang="en-US" sz="1800"/>
              <a:t>	Click the </a:t>
            </a:r>
            <a:r>
              <a:rPr b="1" lang="en-US" sz="1800"/>
              <a:t>Chart Elements </a:t>
            </a:r>
            <a:r>
              <a:rPr lang="en-US" sz="1800"/>
              <a:t>button</a:t>
            </a:r>
            <a:endParaRPr/>
          </a:p>
          <a:p>
            <a:pPr indent="-457200" lvl="1" marL="914400" rtl="0" algn="l">
              <a:lnSpc>
                <a:spcPct val="90000"/>
              </a:lnSpc>
              <a:spcBef>
                <a:spcPts val="0"/>
              </a:spcBef>
              <a:spcAft>
                <a:spcPts val="0"/>
              </a:spcAft>
              <a:buClr>
                <a:srgbClr val="004A78"/>
              </a:buClr>
              <a:buSzPts val="1800"/>
              <a:buNone/>
            </a:pPr>
            <a:r>
              <a:rPr lang="en-US" sz="1800"/>
              <a:t>	Select the check box for </a:t>
            </a:r>
            <a:r>
              <a:rPr b="1" lang="en-US" sz="1800"/>
              <a:t>Data Table, and </a:t>
            </a:r>
            <a:r>
              <a:rPr lang="en-US" sz="1800"/>
              <a:t>edit the chart as outlined in Section 2.2.</a:t>
            </a:r>
            <a:endParaRPr/>
          </a:p>
          <a:p>
            <a:pPr indent="0" lvl="0" marL="0" marR="0" rtl="0" algn="l">
              <a:lnSpc>
                <a:spcPct val="100000"/>
              </a:lnSpc>
              <a:spcBef>
                <a:spcPts val="0"/>
              </a:spcBef>
              <a:spcAft>
                <a:spcPts val="0"/>
              </a:spcAft>
              <a:buClr>
                <a:srgbClr val="006298"/>
              </a:buClr>
              <a:buSzPts val="18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Data Visualization Makeover</a:t>
            </a:r>
            <a:endParaRPr/>
          </a:p>
        </p:txBody>
      </p:sp>
      <p:sp>
        <p:nvSpPr>
          <p:cNvPr id="152" name="Google Shape;152;p3"/>
          <p:cNvSpPr txBox="1"/>
          <p:nvPr>
            <p:ph idx="1" type="body"/>
          </p:nvPr>
        </p:nvSpPr>
        <p:spPr>
          <a:xfrm>
            <a:off x="743575" y="1143459"/>
            <a:ext cx="5260766"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1800"/>
              <a:buNone/>
            </a:pPr>
            <a:r>
              <a:rPr lang="en-US" sz="1800"/>
              <a:t>A pie chart showing the NYC budget allocation</a:t>
            </a:r>
            <a:endParaRPr/>
          </a:p>
        </p:txBody>
      </p:sp>
      <p:sp>
        <p:nvSpPr>
          <p:cNvPr id="153" name="Google Shape;153;p3"/>
          <p:cNvSpPr txBox="1"/>
          <p:nvPr>
            <p:ph idx="5" type="body"/>
          </p:nvPr>
        </p:nvSpPr>
        <p:spPr>
          <a:xfrm>
            <a:off x="733117" y="5246363"/>
            <a:ext cx="5362883" cy="3480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*See additional comments in the notes.</a:t>
            </a:r>
            <a:endParaRPr/>
          </a:p>
        </p:txBody>
      </p:sp>
      <p:sp>
        <p:nvSpPr>
          <p:cNvPr id="154" name="Google Shape;154;p3"/>
          <p:cNvSpPr txBox="1"/>
          <p:nvPr>
            <p:ph idx="2" type="body"/>
          </p:nvPr>
        </p:nvSpPr>
        <p:spPr>
          <a:xfrm>
            <a:off x="6197600" y="1143407"/>
            <a:ext cx="5260975" cy="34766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1800"/>
              <a:buNone/>
            </a:pPr>
            <a:r>
              <a:rPr lang="en-US" sz="1800"/>
              <a:t>A bar chart showing the NYC budget allocation</a:t>
            </a:r>
            <a:endParaRPr/>
          </a:p>
        </p:txBody>
      </p:sp>
      <p:pic>
        <p:nvPicPr>
          <p:cNvPr descr="A pie chart with 10 divisions shows the allocation of New York City funds. The data from the chart, presented in the format, Allocation: In dollars, in percent, are as follows. Education or C U N Y: 14,645, 21. Environmental protection: 10,667, 15. DOT and mass transit: 9,486, 14. Housing and economic development: 10,771, 15. Administration of justice: 7,393, 11. Citywide equipment: 4,019, 6. Parks: 3,876, 5. Hospitals: 1,257, 2. Computer equipment: 473, 1. Other city operations: 7,655, 11." id="155" name="Google Shape;155;p3"/>
          <p:cNvPicPr preferRelativeResize="0"/>
          <p:nvPr>
            <p:ph idx="3" type="pic"/>
          </p:nvPr>
        </p:nvPicPr>
        <p:blipFill rotWithShape="1">
          <a:blip r:embed="rId3">
            <a:alphaModFix/>
          </a:blip>
          <a:srcRect b="26" l="0" r="0" t="27"/>
          <a:stretch/>
        </p:blipFill>
        <p:spPr>
          <a:xfrm>
            <a:off x="940230" y="1398588"/>
            <a:ext cx="4635500" cy="3776662"/>
          </a:xfrm>
          <a:prstGeom prst="rect">
            <a:avLst/>
          </a:prstGeom>
          <a:noFill/>
          <a:ln>
            <a:noFill/>
          </a:ln>
        </p:spPr>
      </p:pic>
      <p:pic>
        <p:nvPicPr>
          <p:cNvPr descr="A bar chart with 10 horizontal bars is titled “Amount (dollar millions) allocated for New York City, 2020 to 2023.” The data from the chart in millions of dollars are as follows. Education or C U N Y: 14,645. Housing and economic development: 10,771. Environmental protection: 10,667. DOT and mass transit: 9,486. Other city operations: 7,655. Administration of justice: 7,393. Citywide equipment: 4,019. Parks: 3,876. Hospitals: 1,257. Computer equipment: 473. Total budget: 70,242." id="156" name="Google Shape;156;p3"/>
          <p:cNvPicPr preferRelativeResize="0"/>
          <p:nvPr>
            <p:ph idx="4" type="pic"/>
          </p:nvPr>
        </p:nvPicPr>
        <p:blipFill rotWithShape="1">
          <a:blip r:embed="rId4">
            <a:alphaModFix/>
          </a:blip>
          <a:srcRect b="6" l="0" r="0" t="6"/>
          <a:stretch/>
        </p:blipFill>
        <p:spPr>
          <a:xfrm>
            <a:off x="6253917" y="1398588"/>
            <a:ext cx="4997853" cy="40747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2.7 Waterfall Charts</a:t>
            </a:r>
            <a:endParaRPr/>
          </a:p>
        </p:txBody>
      </p:sp>
      <p:sp>
        <p:nvSpPr>
          <p:cNvPr id="370" name="Google Shape;370;p30"/>
          <p:cNvSpPr txBox="1"/>
          <p:nvPr>
            <p:ph idx="1" type="body"/>
          </p:nvPr>
        </p:nvSpPr>
        <p:spPr>
          <a:xfrm>
            <a:off x="733116" y="1330969"/>
            <a:ext cx="4773922" cy="60451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i="1" lang="en-US" sz="2000"/>
              <a:t>GossamerGP</a:t>
            </a:r>
            <a:r>
              <a:rPr lang="en-US" sz="2000"/>
              <a:t> data file for Gossamer costs, revenues, and gross profit</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screenshot of Excel is given. In row 1, columns D and E are merged and labeled Month. In row 2, column B is labeled Jan, column C is labeled Feb, column D is labeled Mar, column E is labeled Apr, column F is labeled May, column G is labeled June, and column H is labeled Total. The row entries are as follows. Costs (dollars): 48,123, 56,458, 64,125, 52,158, 54,718, 50,985, 326,567. Revenues (dollars): 64,124, 66,125, 67,125, 48,178, 51,785, 55,678, 353,015. Gross profit (dollars): 16,001, 9,667, 3,000, negative 3,980, negative 2,933, 4,693, 26,448." id="371" name="Google Shape;371;p30"/>
          <p:cNvPicPr preferRelativeResize="0"/>
          <p:nvPr>
            <p:ph idx="3" type="pic"/>
          </p:nvPr>
        </p:nvPicPr>
        <p:blipFill rotWithShape="1">
          <a:blip r:embed="rId3">
            <a:alphaModFix/>
          </a:blip>
          <a:srcRect b="14969" l="0" r="0" t="14969"/>
          <a:stretch/>
        </p:blipFill>
        <p:spPr>
          <a:xfrm>
            <a:off x="733425" y="2229219"/>
            <a:ext cx="4773613" cy="831850"/>
          </a:xfrm>
          <a:prstGeom prst="rect">
            <a:avLst/>
          </a:prstGeom>
          <a:noFill/>
          <a:ln>
            <a:noFill/>
          </a:ln>
        </p:spPr>
      </p:pic>
      <p:sp>
        <p:nvSpPr>
          <p:cNvPr id="372" name="Google Shape;372;p30"/>
          <p:cNvSpPr txBox="1"/>
          <p:nvPr>
            <p:ph idx="2" type="body"/>
          </p:nvPr>
        </p:nvSpPr>
        <p:spPr>
          <a:xfrm>
            <a:off x="5753100" y="1342419"/>
            <a:ext cx="5705784" cy="592744"/>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waterfall chart for the gossamer gross profit data</a:t>
            </a:r>
            <a:endParaRPr/>
          </a:p>
        </p:txBody>
      </p:sp>
      <p:pic>
        <p:nvPicPr>
          <p:cNvPr descr="A waterfall chart with vertical bars starting at different heights is titled “Gossamer Gross Profit (dollars).” The horizontal axis shows months from January to June, and total. The data from the chart are as follows. January: Increase, 16,001. February: Increase, 9,667. March: Increase, 3,000. April: Decrease, negative 3,980. May: Decrease, negative 2,933. June: Increase, 4,693. Total: 26,448." id="373" name="Google Shape;373;p30"/>
          <p:cNvPicPr preferRelativeResize="0"/>
          <p:nvPr>
            <p:ph idx="4" type="pic"/>
          </p:nvPr>
        </p:nvPicPr>
        <p:blipFill rotWithShape="1">
          <a:blip r:embed="rId4">
            <a:alphaModFix/>
          </a:blip>
          <a:srcRect b="8113" l="0" r="0" t="8114"/>
          <a:stretch/>
        </p:blipFill>
        <p:spPr>
          <a:xfrm>
            <a:off x="5753100" y="2102803"/>
            <a:ext cx="5705475" cy="2889250"/>
          </a:xfrm>
          <a:prstGeom prst="rect">
            <a:avLst/>
          </a:prstGeom>
          <a:noFill/>
          <a:ln>
            <a:noFill/>
          </a:ln>
        </p:spPr>
      </p:pic>
      <p:sp>
        <p:nvSpPr>
          <p:cNvPr id="374" name="Google Shape;374;p30"/>
          <p:cNvSpPr txBox="1"/>
          <p:nvPr>
            <p:ph idx="5" type="body"/>
          </p:nvPr>
        </p:nvSpPr>
        <p:spPr>
          <a:xfrm>
            <a:off x="838200" y="4899250"/>
            <a:ext cx="4503420" cy="6071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*See the notes for step-by-step instructions on how to build a waterfall chart.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2.7 Stock Charts</a:t>
            </a:r>
            <a:endParaRPr/>
          </a:p>
        </p:txBody>
      </p:sp>
      <p:sp>
        <p:nvSpPr>
          <p:cNvPr id="381" name="Google Shape;381;p31"/>
          <p:cNvSpPr txBox="1"/>
          <p:nvPr>
            <p:ph idx="1" type="body"/>
          </p:nvPr>
        </p:nvSpPr>
        <p:spPr>
          <a:xfrm>
            <a:off x="861948" y="1396284"/>
            <a:ext cx="4107825"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i="1" lang="en-US" sz="2000"/>
              <a:t>Verizon</a:t>
            </a:r>
            <a:r>
              <a:rPr lang="en-US" sz="2000"/>
              <a:t> stock price data file</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screenshot of Excel is given. Column A in the spreadsheet is labeled Date, column B is labeled Open, column C is labeled High, column D is labeled Low, and column E is labeled Close. The row entries are as follows. Row 1: 20-Apr, 58.10 dollars, 58.91 dollars, 57.96 dollars, 58.13 dollars. Row 2: 21-Apr, 57.39 dollars, 58.04 dollars, 56.72 dollars, 56.82 dollars. Row 3: 22-Apr, 57.41 dollars, 58.57 dollars, 57.23 dollars, 57.99 dollars. Row 4: 23-Apr, 58.12 dollars, 58.66 dollars, 57.47 dollars, 57.59 dollars. Row 5: 24-Apr, 57.64 dollars, 57.99 dollars, 56.83 dollars, 57.93 dollars. " id="382" name="Google Shape;382;p31"/>
          <p:cNvPicPr preferRelativeResize="0"/>
          <p:nvPr>
            <p:ph idx="3" type="pic"/>
          </p:nvPr>
        </p:nvPicPr>
        <p:blipFill rotWithShape="1">
          <a:blip r:embed="rId3">
            <a:alphaModFix/>
          </a:blip>
          <a:srcRect b="1314" l="0" r="0" t="1314"/>
          <a:stretch/>
        </p:blipFill>
        <p:spPr>
          <a:xfrm>
            <a:off x="838200" y="1949773"/>
            <a:ext cx="4013200" cy="1609725"/>
          </a:xfrm>
          <a:prstGeom prst="rect">
            <a:avLst/>
          </a:prstGeom>
          <a:noFill/>
          <a:ln>
            <a:noFill/>
          </a:ln>
        </p:spPr>
      </p:pic>
      <p:sp>
        <p:nvSpPr>
          <p:cNvPr id="383" name="Google Shape;383;p31"/>
          <p:cNvSpPr txBox="1"/>
          <p:nvPr>
            <p:ph idx="5" type="body"/>
          </p:nvPr>
        </p:nvSpPr>
        <p:spPr>
          <a:xfrm>
            <a:off x="838200" y="4428073"/>
            <a:ext cx="4013199" cy="9227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*See the notes for step-by-step instructions on how to build a high-low-close stock chart.</a:t>
            </a:r>
            <a:endParaRPr/>
          </a:p>
        </p:txBody>
      </p:sp>
      <p:sp>
        <p:nvSpPr>
          <p:cNvPr id="384" name="Google Shape;384;p31"/>
          <p:cNvSpPr txBox="1"/>
          <p:nvPr>
            <p:ph idx="2" type="body"/>
          </p:nvPr>
        </p:nvSpPr>
        <p:spPr>
          <a:xfrm>
            <a:off x="5207898" y="1407734"/>
            <a:ext cx="6250986"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high-low-close stock chart for Verizon Wireless</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high-low-close stock chart plots price per share versus date. The horizontal axis is labeled “Date” and ranges from 20-Apr to 24-Apr with tickmarks in increments of 1 day. The vertical axis is labeled “Price per Share (dollars)” and ranges from 55.50 to 59.50 with tickmarks in increments of 0.5. The data from the chart, presented in the format, Date: Low, close, high, are as follows. 20-Apr: 57.96, 58.13, 58.91. 21-Apr: 56.72, 56.82, 58.04. 22-Apr: 57.23, 57.99, 58.57. 23-Apr: 57.47, 57.59, 58.66. 24-Apr: 56.83, 57.93, 57.99." id="385" name="Google Shape;385;p31"/>
          <p:cNvPicPr preferRelativeResize="0"/>
          <p:nvPr>
            <p:ph idx="4" type="pic"/>
          </p:nvPr>
        </p:nvPicPr>
        <p:blipFill rotWithShape="1">
          <a:blip r:embed="rId4">
            <a:alphaModFix/>
          </a:blip>
          <a:srcRect b="553" l="0" r="0" t="554"/>
          <a:stretch/>
        </p:blipFill>
        <p:spPr>
          <a:xfrm>
            <a:off x="5089525" y="1682978"/>
            <a:ext cx="6437313" cy="3949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2.7 Funnel Charts</a:t>
            </a:r>
            <a:endParaRPr/>
          </a:p>
        </p:txBody>
      </p:sp>
      <p:sp>
        <p:nvSpPr>
          <p:cNvPr id="392" name="Google Shape;392;p32"/>
          <p:cNvSpPr txBox="1"/>
          <p:nvPr>
            <p:ph idx="1" type="body"/>
          </p:nvPr>
        </p:nvSpPr>
        <p:spPr>
          <a:xfrm>
            <a:off x="743575" y="1290690"/>
            <a:ext cx="4618134"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i="1" lang="en-US" sz="2000"/>
              <a:t>DataScienceSearch</a:t>
            </a:r>
            <a:r>
              <a:rPr lang="en-US" sz="2000"/>
              <a:t> data for hiring</a:t>
            </a:r>
            <a:endParaRPr/>
          </a:p>
        </p:txBody>
      </p:sp>
      <p:pic>
        <p:nvPicPr>
          <p:cNvPr descr="A screenshot of Excel is given. Column A in the spreadsheet is labeled Stage and column B is labeled Number of Applicants. The row entries are as follows. Row 1: Applicants, 51. Row 2: Technically qualified, 37. Row 3: Finalists, 12. Row 4: Offers, 7. Row 5: Hired, 4. " id="393" name="Google Shape;393;p32"/>
          <p:cNvPicPr preferRelativeResize="0"/>
          <p:nvPr>
            <p:ph idx="3" type="pic"/>
          </p:nvPr>
        </p:nvPicPr>
        <p:blipFill rotWithShape="1">
          <a:blip r:embed="rId3">
            <a:alphaModFix/>
          </a:blip>
          <a:srcRect b="1654" l="0" r="0" t="1654"/>
          <a:stretch/>
        </p:blipFill>
        <p:spPr>
          <a:xfrm>
            <a:off x="1400960" y="1607393"/>
            <a:ext cx="3291627" cy="1514131"/>
          </a:xfrm>
          <a:prstGeom prst="rect">
            <a:avLst/>
          </a:prstGeom>
          <a:noFill/>
          <a:ln>
            <a:noFill/>
          </a:ln>
        </p:spPr>
      </p:pic>
      <p:sp>
        <p:nvSpPr>
          <p:cNvPr id="394" name="Google Shape;394;p32"/>
          <p:cNvSpPr txBox="1"/>
          <p:nvPr>
            <p:ph idx="5" type="body"/>
          </p:nvPr>
        </p:nvSpPr>
        <p:spPr>
          <a:xfrm>
            <a:off x="543911" y="3240149"/>
            <a:ext cx="5817476" cy="25457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6298"/>
              </a:buClr>
              <a:buSzPts val="1800"/>
              <a:buFont typeface="Arial"/>
              <a:buNone/>
            </a:pPr>
            <a:r>
              <a:rPr lang="en-US"/>
              <a:t>The following steps may be used to create the funnel chart shown for Data Scientist hiring:</a:t>
            </a:r>
            <a:endParaRPr/>
          </a:p>
          <a:p>
            <a:pPr indent="0" lvl="0" marL="228600" rtl="0" algn="l">
              <a:lnSpc>
                <a:spcPct val="100000"/>
              </a:lnSpc>
              <a:spcBef>
                <a:spcPts val="0"/>
              </a:spcBef>
              <a:spcAft>
                <a:spcPts val="0"/>
              </a:spcAft>
              <a:buClr>
                <a:srgbClr val="006298"/>
              </a:buClr>
              <a:buSzPts val="1800"/>
              <a:buNone/>
            </a:pPr>
            <a:r>
              <a:rPr b="1" lang="en-US"/>
              <a:t>Step 1.</a:t>
            </a:r>
            <a:r>
              <a:rPr lang="en-US"/>
              <a:t> Select cells A1:B6.</a:t>
            </a:r>
            <a:endParaRPr/>
          </a:p>
          <a:p>
            <a:pPr indent="0" lvl="0" marL="228600" rtl="0" algn="l">
              <a:lnSpc>
                <a:spcPct val="100000"/>
              </a:lnSpc>
              <a:spcBef>
                <a:spcPts val="0"/>
              </a:spcBef>
              <a:spcAft>
                <a:spcPts val="0"/>
              </a:spcAft>
              <a:buClr>
                <a:srgbClr val="006298"/>
              </a:buClr>
              <a:buSzPts val="1800"/>
              <a:buNone/>
            </a:pPr>
            <a:r>
              <a:rPr b="1" lang="en-US"/>
              <a:t>Step 2. </a:t>
            </a:r>
            <a:r>
              <a:rPr lang="en-US"/>
              <a:t>Click the </a:t>
            </a:r>
            <a:r>
              <a:rPr b="1" lang="en-US"/>
              <a:t>Insert</a:t>
            </a:r>
            <a:r>
              <a:rPr lang="en-US"/>
              <a:t> tab on the Ribbon</a:t>
            </a:r>
            <a:endParaRPr/>
          </a:p>
          <a:p>
            <a:pPr indent="0" lvl="0" marL="228600" rtl="0" algn="l">
              <a:lnSpc>
                <a:spcPct val="100000"/>
              </a:lnSpc>
              <a:spcBef>
                <a:spcPts val="0"/>
              </a:spcBef>
              <a:spcAft>
                <a:spcPts val="0"/>
              </a:spcAft>
              <a:buClr>
                <a:srgbClr val="006298"/>
              </a:buClr>
              <a:buSzPts val="1800"/>
              <a:buNone/>
            </a:pPr>
            <a:r>
              <a:rPr b="1" lang="en-US"/>
              <a:t>Step 3. </a:t>
            </a:r>
            <a:r>
              <a:rPr lang="en-US"/>
              <a:t>Click the </a:t>
            </a:r>
            <a:r>
              <a:rPr b="1" lang="en-US"/>
              <a:t>Insert Waterfall, Funnel, Stock, Surface or Radar Chart </a:t>
            </a:r>
            <a:r>
              <a:rPr lang="en-US"/>
              <a:t>button in the </a:t>
            </a:r>
            <a:r>
              <a:rPr b="1" lang="en-US"/>
              <a:t>Charts</a:t>
            </a:r>
            <a:r>
              <a:rPr lang="en-US"/>
              <a:t> group</a:t>
            </a:r>
            <a:endParaRPr/>
          </a:p>
          <a:p>
            <a:pPr indent="0" lvl="0" marL="228600" rtl="0" algn="l">
              <a:lnSpc>
                <a:spcPct val="100000"/>
              </a:lnSpc>
              <a:spcBef>
                <a:spcPts val="0"/>
              </a:spcBef>
              <a:spcAft>
                <a:spcPts val="0"/>
              </a:spcAft>
              <a:buClr>
                <a:srgbClr val="006298"/>
              </a:buClr>
              <a:buSzPts val="1800"/>
              <a:buNone/>
            </a:pPr>
            <a:r>
              <a:rPr b="1" lang="en-US"/>
              <a:t>Step 4.</a:t>
            </a:r>
            <a:r>
              <a:rPr lang="en-US"/>
              <a:t> When the list of subtypes appears, click the </a:t>
            </a:r>
            <a:r>
              <a:rPr b="1" lang="en-US"/>
              <a:t>Funnel Chart </a:t>
            </a:r>
            <a:r>
              <a:rPr lang="en-US"/>
              <a:t>button</a:t>
            </a:r>
            <a:endParaRPr/>
          </a:p>
          <a:p>
            <a:pPr indent="0" lvl="0" marL="228600" rtl="0" algn="l">
              <a:lnSpc>
                <a:spcPct val="100000"/>
              </a:lnSpc>
              <a:spcBef>
                <a:spcPts val="0"/>
              </a:spcBef>
              <a:spcAft>
                <a:spcPts val="0"/>
              </a:spcAft>
              <a:buClr>
                <a:srgbClr val="006298"/>
              </a:buClr>
              <a:buSzPts val="1800"/>
              <a:buNone/>
            </a:pPr>
            <a:r>
              <a:rPr lang="en-US"/>
              <a:t>Then edit the chart using steps outlined in Section 2.2.</a:t>
            </a:r>
            <a:endParaRPr/>
          </a:p>
        </p:txBody>
      </p:sp>
      <p:sp>
        <p:nvSpPr>
          <p:cNvPr id="395" name="Google Shape;395;p32"/>
          <p:cNvSpPr txBox="1"/>
          <p:nvPr>
            <p:ph idx="2" type="body"/>
          </p:nvPr>
        </p:nvSpPr>
        <p:spPr>
          <a:xfrm>
            <a:off x="6096000" y="1290690"/>
            <a:ext cx="5362884"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 funnel chart for Data Scientist hiring</a:t>
            </a:r>
            <a:endParaRPr/>
          </a:p>
        </p:txBody>
      </p:sp>
      <p:pic>
        <p:nvPicPr>
          <p:cNvPr descr="A funnel chart with five horizontal bars of decreasing size is titled “Data Science Search.” The number of persons at each progressive stage of hiring, listed from top to bottom are as follows. Applicants: 51. Technically qualified: 37. Finalists: 12. Offers: 7. Hired: 4. " id="396" name="Google Shape;396;p32"/>
          <p:cNvPicPr preferRelativeResize="0"/>
          <p:nvPr>
            <p:ph idx="4" type="pic"/>
          </p:nvPr>
        </p:nvPicPr>
        <p:blipFill rotWithShape="1">
          <a:blip r:embed="rId4">
            <a:alphaModFix/>
          </a:blip>
          <a:srcRect b="1755" l="0" r="0" t="1755"/>
          <a:stretch/>
        </p:blipFill>
        <p:spPr>
          <a:xfrm>
            <a:off x="6188075" y="1757363"/>
            <a:ext cx="5265738" cy="336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2.8 Guidelines for Selecting a Chart</a:t>
            </a:r>
            <a:endParaRPr/>
          </a:p>
        </p:txBody>
      </p:sp>
      <p:graphicFrame>
        <p:nvGraphicFramePr>
          <p:cNvPr descr="A screenshot of an Excel table is given. Column A in the spreadsheet is labeled Chart, column B is labeled Relationship, column C is labeled Distribution, column D is labeled Composition, and column E is labeled Ranking. The row entries contain check marks for each type of chart. Check marks are as follows. Row 1: Scatter, check marks for Relationship and Distribution. Row 2: Bubble, check marks for Relationship and Distribution. Row 3: Line, check mark for Relationship. Row 4: Stock, check marks for Relationship. Row 5: Column, check marks for Relationship, Distribution, and Ranking. Row 6: Bar, check marks for Relationship, Distribution, and Ranking. Row 7: Heat Map, check marks for Relationship. Row 8: Choropleth Map, check marks for Distribution. Row 9: Stacked Bar, check marks for Composition. Row 10: Stacked Column, check marks for Composition. Row 11: Treemap, check mark for Composition. Row 12: Waterfall, check mark for Composition. Row 13: Funnel, check mark for Ranking." id="402" name="Google Shape;402;p33"/>
          <p:cNvGraphicFramePr/>
          <p:nvPr/>
        </p:nvGraphicFramePr>
        <p:xfrm>
          <a:off x="1607126" y="1361209"/>
          <a:ext cx="3000000" cy="3000000"/>
        </p:xfrm>
        <a:graphic>
          <a:graphicData uri="http://schemas.openxmlformats.org/drawingml/2006/table">
            <a:tbl>
              <a:tblPr bandRow="1" firstRow="1">
                <a:noFill/>
                <a:tableStyleId>{781D6C5A-5822-4B42-972E-CF17F0120A31}</a:tableStyleId>
              </a:tblPr>
              <a:tblGrid>
                <a:gridCol w="1731825"/>
                <a:gridCol w="1731825"/>
                <a:gridCol w="1731825"/>
                <a:gridCol w="1731825"/>
                <a:gridCol w="1731825"/>
              </a:tblGrid>
              <a:tr h="274325">
                <a:tc>
                  <a:txBody>
                    <a:bodyPr/>
                    <a:lstStyle/>
                    <a:p>
                      <a:pPr indent="0" lvl="0" marL="0" marR="0" rtl="0" algn="l">
                        <a:spcBef>
                          <a:spcPts val="0"/>
                        </a:spcBef>
                        <a:spcAft>
                          <a:spcPts val="0"/>
                        </a:spcAft>
                        <a:buNone/>
                      </a:pPr>
                      <a:r>
                        <a:rPr lang="en-US" sz="1400" u="none" cap="none" strike="noStrike"/>
                        <a:t>Chart</a:t>
                      </a:r>
                      <a:endParaRPr/>
                    </a:p>
                  </a:txBody>
                  <a:tcPr marT="45725" marB="45725" marR="91450" marL="91450"/>
                </a:tc>
                <a:tc>
                  <a:txBody>
                    <a:bodyPr/>
                    <a:lstStyle/>
                    <a:p>
                      <a:pPr indent="0" lvl="0" marL="0" marR="0" rtl="0" algn="ctr">
                        <a:spcBef>
                          <a:spcPts val="0"/>
                        </a:spcBef>
                        <a:spcAft>
                          <a:spcPts val="0"/>
                        </a:spcAft>
                        <a:buNone/>
                      </a:pPr>
                      <a:r>
                        <a:rPr lang="en-US" sz="1400"/>
                        <a:t>Relationship</a:t>
                      </a:r>
                      <a:endParaRPr/>
                    </a:p>
                  </a:txBody>
                  <a:tcPr marT="45725" marB="45725" marR="91450" marL="91450"/>
                </a:tc>
                <a:tc>
                  <a:txBody>
                    <a:bodyPr/>
                    <a:lstStyle/>
                    <a:p>
                      <a:pPr indent="0" lvl="0" marL="0" marR="0" rtl="0" algn="ctr">
                        <a:spcBef>
                          <a:spcPts val="0"/>
                        </a:spcBef>
                        <a:spcAft>
                          <a:spcPts val="0"/>
                        </a:spcAft>
                        <a:buNone/>
                      </a:pPr>
                      <a:r>
                        <a:rPr lang="en-US" sz="1400"/>
                        <a:t>Distribution</a:t>
                      </a:r>
                      <a:endParaRPr/>
                    </a:p>
                  </a:txBody>
                  <a:tcPr marT="45725" marB="45725" marR="91450" marL="91450"/>
                </a:tc>
                <a:tc>
                  <a:txBody>
                    <a:bodyPr/>
                    <a:lstStyle/>
                    <a:p>
                      <a:pPr indent="0" lvl="0" marL="0" marR="0" rtl="0" algn="ctr">
                        <a:spcBef>
                          <a:spcPts val="0"/>
                        </a:spcBef>
                        <a:spcAft>
                          <a:spcPts val="0"/>
                        </a:spcAft>
                        <a:buNone/>
                      </a:pPr>
                      <a:r>
                        <a:rPr lang="en-US" sz="1400"/>
                        <a:t>Composition</a:t>
                      </a:r>
                      <a:endParaRPr/>
                    </a:p>
                  </a:txBody>
                  <a:tcPr marT="45725" marB="45725" marR="91450" marL="91450"/>
                </a:tc>
                <a:tc>
                  <a:txBody>
                    <a:bodyPr/>
                    <a:lstStyle/>
                    <a:p>
                      <a:pPr indent="0" lvl="0" marL="0" marR="0" rtl="0" algn="ctr">
                        <a:spcBef>
                          <a:spcPts val="0"/>
                        </a:spcBef>
                        <a:spcAft>
                          <a:spcPts val="0"/>
                        </a:spcAft>
                        <a:buNone/>
                      </a:pPr>
                      <a:r>
                        <a:rPr lang="en-US" sz="1400"/>
                        <a:t>Ranking</a:t>
                      </a:r>
                      <a:endParaRPr/>
                    </a:p>
                  </a:txBody>
                  <a:tcPr marT="45725" marB="45725" marR="91450" marL="91450"/>
                </a:tc>
              </a:tr>
              <a:tr h="274325">
                <a:tc>
                  <a:txBody>
                    <a:bodyPr/>
                    <a:lstStyle/>
                    <a:p>
                      <a:pPr indent="0" lvl="0" marL="0" marR="0" rtl="0" algn="l">
                        <a:spcBef>
                          <a:spcPts val="0"/>
                        </a:spcBef>
                        <a:spcAft>
                          <a:spcPts val="0"/>
                        </a:spcAft>
                        <a:buNone/>
                      </a:pPr>
                      <a:r>
                        <a:rPr lang="en-US" sz="1400"/>
                        <a:t>Scatter</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Bubble</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Line</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Stock</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Column</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Bar</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Heat Map</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Choropleth Map</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Stacked Bar</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Stacked Column</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Treemap</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Waterfall</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r h="274325">
                <a:tc>
                  <a:txBody>
                    <a:bodyPr/>
                    <a:lstStyle/>
                    <a:p>
                      <a:pPr indent="0" lvl="0" marL="0" marR="0" rtl="0" algn="l">
                        <a:spcBef>
                          <a:spcPts val="0"/>
                        </a:spcBef>
                        <a:spcAft>
                          <a:spcPts val="0"/>
                        </a:spcAft>
                        <a:buNone/>
                      </a:pPr>
                      <a:r>
                        <a:rPr lang="en-US" sz="1400"/>
                        <a:t>Funnel</a:t>
                      </a:r>
                      <a:endParaRPr/>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c>
                  <a:txBody>
                    <a:bodyPr/>
                    <a:lstStyle/>
                    <a:p>
                      <a:pPr indent="0" lvl="0" marL="0" marR="0" rtl="0" algn="ctr">
                        <a:spcBef>
                          <a:spcPts val="0"/>
                        </a:spcBef>
                        <a:spcAft>
                          <a:spcPts val="0"/>
                        </a:spcAft>
                        <a:buNone/>
                      </a:pPr>
                      <a:r>
                        <a:t/>
                      </a:r>
                      <a:endParaRPr sz="1400"/>
                    </a:p>
                  </a:txBody>
                  <a:tcPr marT="45725" marB="45725" marR="91450" marL="91450"/>
                </a:tc>
              </a:tr>
            </a:tbl>
          </a:graphicData>
        </a:graphic>
      </p:graphicFrame>
      <p:pic>
        <p:nvPicPr>
          <p:cNvPr descr="Checkmark with solid fill" id="403" name="Google Shape;403;p33"/>
          <p:cNvPicPr preferRelativeResize="0"/>
          <p:nvPr/>
        </p:nvPicPr>
        <p:blipFill rotWithShape="1">
          <a:blip r:embed="rId3">
            <a:alphaModFix/>
          </a:blip>
          <a:srcRect b="0" l="0" r="0" t="0"/>
          <a:stretch/>
        </p:blipFill>
        <p:spPr>
          <a:xfrm>
            <a:off x="4121727" y="1669473"/>
            <a:ext cx="301752" cy="301752"/>
          </a:xfrm>
          <a:prstGeom prst="rect">
            <a:avLst/>
          </a:prstGeom>
          <a:noFill/>
          <a:ln>
            <a:noFill/>
          </a:ln>
        </p:spPr>
      </p:pic>
      <p:pic>
        <p:nvPicPr>
          <p:cNvPr descr="Checkmark with solid fill" id="404" name="Google Shape;404;p33"/>
          <p:cNvPicPr preferRelativeResize="0"/>
          <p:nvPr/>
        </p:nvPicPr>
        <p:blipFill rotWithShape="1">
          <a:blip r:embed="rId3">
            <a:alphaModFix/>
          </a:blip>
          <a:srcRect b="0" l="0" r="0" t="0"/>
          <a:stretch/>
        </p:blipFill>
        <p:spPr>
          <a:xfrm>
            <a:off x="4123251" y="1977737"/>
            <a:ext cx="301752" cy="301752"/>
          </a:xfrm>
          <a:prstGeom prst="rect">
            <a:avLst/>
          </a:prstGeom>
          <a:noFill/>
          <a:ln>
            <a:noFill/>
          </a:ln>
        </p:spPr>
      </p:pic>
      <p:pic>
        <p:nvPicPr>
          <p:cNvPr descr="Checkmark with solid fill" id="405" name="Google Shape;405;p33"/>
          <p:cNvPicPr preferRelativeResize="0"/>
          <p:nvPr/>
        </p:nvPicPr>
        <p:blipFill rotWithShape="1">
          <a:blip r:embed="rId3">
            <a:alphaModFix/>
          </a:blip>
          <a:srcRect b="0" l="0" r="0" t="0"/>
          <a:stretch/>
        </p:blipFill>
        <p:spPr>
          <a:xfrm>
            <a:off x="4104824" y="2273258"/>
            <a:ext cx="301752" cy="301752"/>
          </a:xfrm>
          <a:prstGeom prst="rect">
            <a:avLst/>
          </a:prstGeom>
          <a:noFill/>
          <a:ln>
            <a:noFill/>
          </a:ln>
        </p:spPr>
      </p:pic>
      <p:pic>
        <p:nvPicPr>
          <p:cNvPr descr="Checkmark with solid fill" id="406" name="Google Shape;406;p33"/>
          <p:cNvPicPr preferRelativeResize="0"/>
          <p:nvPr/>
        </p:nvPicPr>
        <p:blipFill rotWithShape="1">
          <a:blip r:embed="rId3">
            <a:alphaModFix/>
          </a:blip>
          <a:srcRect b="0" l="0" r="0" t="0"/>
          <a:stretch/>
        </p:blipFill>
        <p:spPr>
          <a:xfrm>
            <a:off x="4124775" y="2599432"/>
            <a:ext cx="301752" cy="301752"/>
          </a:xfrm>
          <a:prstGeom prst="rect">
            <a:avLst/>
          </a:prstGeom>
          <a:noFill/>
          <a:ln>
            <a:noFill/>
          </a:ln>
        </p:spPr>
      </p:pic>
      <p:pic>
        <p:nvPicPr>
          <p:cNvPr descr="Checkmark with solid fill" id="407" name="Google Shape;407;p33"/>
          <p:cNvPicPr preferRelativeResize="0"/>
          <p:nvPr/>
        </p:nvPicPr>
        <p:blipFill rotWithShape="1">
          <a:blip r:embed="rId3">
            <a:alphaModFix/>
          </a:blip>
          <a:srcRect b="0" l="0" r="0" t="0"/>
          <a:stretch/>
        </p:blipFill>
        <p:spPr>
          <a:xfrm>
            <a:off x="4115215" y="2901931"/>
            <a:ext cx="301752" cy="301752"/>
          </a:xfrm>
          <a:prstGeom prst="rect">
            <a:avLst/>
          </a:prstGeom>
          <a:noFill/>
          <a:ln>
            <a:noFill/>
          </a:ln>
        </p:spPr>
      </p:pic>
      <p:pic>
        <p:nvPicPr>
          <p:cNvPr descr="Checkmark with solid fill" id="408" name="Google Shape;408;p33"/>
          <p:cNvPicPr preferRelativeResize="0"/>
          <p:nvPr/>
        </p:nvPicPr>
        <p:blipFill rotWithShape="1">
          <a:blip r:embed="rId3">
            <a:alphaModFix/>
          </a:blip>
          <a:srcRect b="0" l="0" r="0" t="0"/>
          <a:stretch/>
        </p:blipFill>
        <p:spPr>
          <a:xfrm>
            <a:off x="4104824" y="3190473"/>
            <a:ext cx="301752" cy="301752"/>
          </a:xfrm>
          <a:prstGeom prst="rect">
            <a:avLst/>
          </a:prstGeom>
          <a:noFill/>
          <a:ln>
            <a:noFill/>
          </a:ln>
        </p:spPr>
      </p:pic>
      <p:pic>
        <p:nvPicPr>
          <p:cNvPr descr="Checkmark with solid fill" id="409" name="Google Shape;409;p33"/>
          <p:cNvPicPr preferRelativeResize="0"/>
          <p:nvPr/>
        </p:nvPicPr>
        <p:blipFill rotWithShape="1">
          <a:blip r:embed="rId3">
            <a:alphaModFix/>
          </a:blip>
          <a:srcRect b="0" l="0" r="0" t="0"/>
          <a:stretch/>
        </p:blipFill>
        <p:spPr>
          <a:xfrm>
            <a:off x="4108703" y="3479762"/>
            <a:ext cx="301752" cy="301752"/>
          </a:xfrm>
          <a:prstGeom prst="rect">
            <a:avLst/>
          </a:prstGeom>
          <a:noFill/>
          <a:ln>
            <a:noFill/>
          </a:ln>
        </p:spPr>
      </p:pic>
      <p:pic>
        <p:nvPicPr>
          <p:cNvPr descr="Checkmark with solid fill" id="410" name="Google Shape;410;p33"/>
          <p:cNvPicPr preferRelativeResize="0"/>
          <p:nvPr/>
        </p:nvPicPr>
        <p:blipFill rotWithShape="1">
          <a:blip r:embed="rId3">
            <a:alphaModFix/>
          </a:blip>
          <a:srcRect b="0" l="0" r="0" t="0"/>
          <a:stretch/>
        </p:blipFill>
        <p:spPr>
          <a:xfrm>
            <a:off x="5798958" y="1669473"/>
            <a:ext cx="301752" cy="301752"/>
          </a:xfrm>
          <a:prstGeom prst="rect">
            <a:avLst/>
          </a:prstGeom>
          <a:noFill/>
          <a:ln>
            <a:noFill/>
          </a:ln>
        </p:spPr>
      </p:pic>
      <p:pic>
        <p:nvPicPr>
          <p:cNvPr descr="Checkmark with solid fill" id="411" name="Google Shape;411;p33"/>
          <p:cNvPicPr preferRelativeResize="0"/>
          <p:nvPr/>
        </p:nvPicPr>
        <p:blipFill rotWithShape="1">
          <a:blip r:embed="rId3">
            <a:alphaModFix/>
          </a:blip>
          <a:srcRect b="0" l="0" r="0" t="0"/>
          <a:stretch/>
        </p:blipFill>
        <p:spPr>
          <a:xfrm>
            <a:off x="5800482" y="1977737"/>
            <a:ext cx="301752" cy="301752"/>
          </a:xfrm>
          <a:prstGeom prst="rect">
            <a:avLst/>
          </a:prstGeom>
          <a:noFill/>
          <a:ln>
            <a:noFill/>
          </a:ln>
        </p:spPr>
      </p:pic>
      <p:pic>
        <p:nvPicPr>
          <p:cNvPr descr="Checkmark with solid fill" id="412" name="Google Shape;412;p33"/>
          <p:cNvPicPr preferRelativeResize="0"/>
          <p:nvPr/>
        </p:nvPicPr>
        <p:blipFill rotWithShape="1">
          <a:blip r:embed="rId3">
            <a:alphaModFix/>
          </a:blip>
          <a:srcRect b="0" l="0" r="0" t="0"/>
          <a:stretch/>
        </p:blipFill>
        <p:spPr>
          <a:xfrm>
            <a:off x="5798958" y="2895029"/>
            <a:ext cx="301752" cy="301752"/>
          </a:xfrm>
          <a:prstGeom prst="rect">
            <a:avLst/>
          </a:prstGeom>
          <a:noFill/>
          <a:ln>
            <a:noFill/>
          </a:ln>
        </p:spPr>
      </p:pic>
      <p:pic>
        <p:nvPicPr>
          <p:cNvPr descr="Checkmark with solid fill" id="413" name="Google Shape;413;p33"/>
          <p:cNvPicPr preferRelativeResize="0"/>
          <p:nvPr/>
        </p:nvPicPr>
        <p:blipFill rotWithShape="1">
          <a:blip r:embed="rId3">
            <a:alphaModFix/>
          </a:blip>
          <a:srcRect b="0" l="0" r="0" t="0"/>
          <a:stretch/>
        </p:blipFill>
        <p:spPr>
          <a:xfrm>
            <a:off x="5782055" y="3190473"/>
            <a:ext cx="301752" cy="301752"/>
          </a:xfrm>
          <a:prstGeom prst="rect">
            <a:avLst/>
          </a:prstGeom>
          <a:noFill/>
          <a:ln>
            <a:noFill/>
          </a:ln>
        </p:spPr>
      </p:pic>
      <p:pic>
        <p:nvPicPr>
          <p:cNvPr descr="Checkmark with solid fill" id="414" name="Google Shape;414;p33"/>
          <p:cNvPicPr preferRelativeResize="0"/>
          <p:nvPr/>
        </p:nvPicPr>
        <p:blipFill rotWithShape="1">
          <a:blip r:embed="rId3">
            <a:alphaModFix/>
          </a:blip>
          <a:srcRect b="0" l="0" r="0" t="0"/>
          <a:stretch/>
        </p:blipFill>
        <p:spPr>
          <a:xfrm>
            <a:off x="5800482" y="3806013"/>
            <a:ext cx="301752" cy="301752"/>
          </a:xfrm>
          <a:prstGeom prst="rect">
            <a:avLst/>
          </a:prstGeom>
          <a:noFill/>
          <a:ln>
            <a:noFill/>
          </a:ln>
        </p:spPr>
      </p:pic>
      <p:pic>
        <p:nvPicPr>
          <p:cNvPr descr="Checkmark with solid fill" id="415" name="Google Shape;415;p33"/>
          <p:cNvPicPr preferRelativeResize="0"/>
          <p:nvPr/>
        </p:nvPicPr>
        <p:blipFill rotWithShape="1">
          <a:blip r:embed="rId3">
            <a:alphaModFix/>
          </a:blip>
          <a:srcRect b="0" l="0" r="0" t="0"/>
          <a:stretch/>
        </p:blipFill>
        <p:spPr>
          <a:xfrm>
            <a:off x="7470093" y="3196781"/>
            <a:ext cx="301752" cy="301752"/>
          </a:xfrm>
          <a:prstGeom prst="rect">
            <a:avLst/>
          </a:prstGeom>
          <a:noFill/>
          <a:ln>
            <a:noFill/>
          </a:ln>
        </p:spPr>
      </p:pic>
      <p:pic>
        <p:nvPicPr>
          <p:cNvPr descr="Checkmark with solid fill" id="416" name="Google Shape;416;p33"/>
          <p:cNvPicPr preferRelativeResize="0"/>
          <p:nvPr/>
        </p:nvPicPr>
        <p:blipFill rotWithShape="1">
          <a:blip r:embed="rId3">
            <a:alphaModFix/>
          </a:blip>
          <a:srcRect b="0" l="0" r="0" t="0"/>
          <a:stretch/>
        </p:blipFill>
        <p:spPr>
          <a:xfrm>
            <a:off x="7473141" y="4126740"/>
            <a:ext cx="301752" cy="301752"/>
          </a:xfrm>
          <a:prstGeom prst="rect">
            <a:avLst/>
          </a:prstGeom>
          <a:noFill/>
          <a:ln>
            <a:noFill/>
          </a:ln>
        </p:spPr>
      </p:pic>
      <p:pic>
        <p:nvPicPr>
          <p:cNvPr descr="Checkmark with solid fill" id="417" name="Google Shape;417;p33"/>
          <p:cNvPicPr preferRelativeResize="0"/>
          <p:nvPr/>
        </p:nvPicPr>
        <p:blipFill rotWithShape="1">
          <a:blip r:embed="rId3">
            <a:alphaModFix/>
          </a:blip>
          <a:srcRect b="0" l="0" r="0" t="0"/>
          <a:stretch/>
        </p:blipFill>
        <p:spPr>
          <a:xfrm>
            <a:off x="7470093" y="4422337"/>
            <a:ext cx="301752" cy="301752"/>
          </a:xfrm>
          <a:prstGeom prst="rect">
            <a:avLst/>
          </a:prstGeom>
          <a:noFill/>
          <a:ln>
            <a:noFill/>
          </a:ln>
        </p:spPr>
      </p:pic>
      <p:pic>
        <p:nvPicPr>
          <p:cNvPr descr="Checkmark with solid fill" id="418" name="Google Shape;418;p33"/>
          <p:cNvPicPr preferRelativeResize="0"/>
          <p:nvPr/>
        </p:nvPicPr>
        <p:blipFill rotWithShape="1">
          <a:blip r:embed="rId3">
            <a:alphaModFix/>
          </a:blip>
          <a:srcRect b="0" l="0" r="0" t="0"/>
          <a:stretch/>
        </p:blipFill>
        <p:spPr>
          <a:xfrm>
            <a:off x="7481730" y="4717781"/>
            <a:ext cx="301752" cy="301752"/>
          </a:xfrm>
          <a:prstGeom prst="rect">
            <a:avLst/>
          </a:prstGeom>
          <a:noFill/>
          <a:ln>
            <a:noFill/>
          </a:ln>
        </p:spPr>
      </p:pic>
      <p:pic>
        <p:nvPicPr>
          <p:cNvPr descr="Checkmark with solid fill" id="419" name="Google Shape;419;p33"/>
          <p:cNvPicPr preferRelativeResize="0"/>
          <p:nvPr/>
        </p:nvPicPr>
        <p:blipFill rotWithShape="1">
          <a:blip r:embed="rId3">
            <a:alphaModFix/>
          </a:blip>
          <a:srcRect b="0" l="0" r="0" t="0"/>
          <a:stretch/>
        </p:blipFill>
        <p:spPr>
          <a:xfrm>
            <a:off x="7473141" y="5016940"/>
            <a:ext cx="301752" cy="301752"/>
          </a:xfrm>
          <a:prstGeom prst="rect">
            <a:avLst/>
          </a:prstGeom>
          <a:noFill/>
          <a:ln>
            <a:noFill/>
          </a:ln>
        </p:spPr>
      </p:pic>
      <p:pic>
        <p:nvPicPr>
          <p:cNvPr descr="Checkmark with solid fill" id="420" name="Google Shape;420;p33"/>
          <p:cNvPicPr preferRelativeResize="0"/>
          <p:nvPr/>
        </p:nvPicPr>
        <p:blipFill rotWithShape="1">
          <a:blip r:embed="rId3">
            <a:alphaModFix/>
          </a:blip>
          <a:srcRect b="0" l="0" r="0" t="0"/>
          <a:stretch/>
        </p:blipFill>
        <p:spPr>
          <a:xfrm>
            <a:off x="9213548" y="2895029"/>
            <a:ext cx="301752" cy="301752"/>
          </a:xfrm>
          <a:prstGeom prst="rect">
            <a:avLst/>
          </a:prstGeom>
          <a:noFill/>
          <a:ln>
            <a:noFill/>
          </a:ln>
        </p:spPr>
      </p:pic>
      <p:pic>
        <p:nvPicPr>
          <p:cNvPr descr="Checkmark with solid fill" id="421" name="Google Shape;421;p33"/>
          <p:cNvPicPr preferRelativeResize="0"/>
          <p:nvPr/>
        </p:nvPicPr>
        <p:blipFill rotWithShape="1">
          <a:blip r:embed="rId3">
            <a:alphaModFix/>
          </a:blip>
          <a:srcRect b="0" l="0" r="0" t="0"/>
          <a:stretch/>
        </p:blipFill>
        <p:spPr>
          <a:xfrm>
            <a:off x="9213548" y="3190473"/>
            <a:ext cx="301752" cy="301752"/>
          </a:xfrm>
          <a:prstGeom prst="rect">
            <a:avLst/>
          </a:prstGeom>
          <a:noFill/>
          <a:ln>
            <a:noFill/>
          </a:ln>
        </p:spPr>
      </p:pic>
      <p:pic>
        <p:nvPicPr>
          <p:cNvPr descr="Checkmark with solid fill" id="422" name="Google Shape;422;p33"/>
          <p:cNvPicPr preferRelativeResize="0"/>
          <p:nvPr/>
        </p:nvPicPr>
        <p:blipFill rotWithShape="1">
          <a:blip r:embed="rId3">
            <a:alphaModFix/>
          </a:blip>
          <a:srcRect b="0" l="0" r="0" t="0"/>
          <a:stretch/>
        </p:blipFill>
        <p:spPr>
          <a:xfrm>
            <a:off x="9213548" y="5318692"/>
            <a:ext cx="301752" cy="3017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2.8 Charts to Avoid</a:t>
            </a:r>
            <a:endParaRPr/>
          </a:p>
        </p:txBody>
      </p:sp>
      <p:sp>
        <p:nvSpPr>
          <p:cNvPr id="428" name="Google Shape;428;p34"/>
          <p:cNvSpPr txBox="1"/>
          <p:nvPr>
            <p:ph idx="1" type="body"/>
          </p:nvPr>
        </p:nvSpPr>
        <p:spPr>
          <a:xfrm>
            <a:off x="743576" y="1237593"/>
            <a:ext cx="10711543" cy="4564118"/>
          </a:xfrm>
          <a:prstGeom prst="rect">
            <a:avLst/>
          </a:prstGeom>
          <a:noFill/>
          <a:ln>
            <a:noFill/>
          </a:ln>
        </p:spPr>
        <p:txBody>
          <a:bodyPr anchorCtr="0" anchor="t" bIns="0" lIns="0" spcFirstLastPara="1" rIns="0" wrap="square" tIns="0">
            <a:normAutofit/>
          </a:bodyPr>
          <a:lstStyle/>
          <a:p>
            <a:pPr indent="-342900" lvl="0" marL="342900" rtl="0" algn="l">
              <a:lnSpc>
                <a:spcPct val="90000"/>
              </a:lnSpc>
              <a:spcBef>
                <a:spcPts val="0"/>
              </a:spcBef>
              <a:spcAft>
                <a:spcPts val="0"/>
              </a:spcAft>
              <a:buClr>
                <a:srgbClr val="004A78"/>
              </a:buClr>
              <a:buSzPts val="2000"/>
              <a:buFont typeface="Arial"/>
              <a:buChar char="•"/>
            </a:pPr>
            <a:r>
              <a:rPr lang="en-US"/>
              <a:t>Here is a summary of some types of charts data visualization experts agree should be avoided:</a:t>
            </a:r>
            <a:endParaRPr/>
          </a:p>
          <a:p>
            <a:pPr indent="-228600" lvl="1" marL="685800" rtl="0" algn="l">
              <a:lnSpc>
                <a:spcPct val="90000"/>
              </a:lnSpc>
              <a:spcBef>
                <a:spcPts val="500"/>
              </a:spcBef>
              <a:spcAft>
                <a:spcPts val="0"/>
              </a:spcAft>
              <a:buSzPts val="2000"/>
              <a:buChar char="•"/>
            </a:pPr>
            <a:r>
              <a:rPr lang="en-US"/>
              <a:t>To visualize the contribution of each category to a whole entity, use a pie chart in which the slices represent each category contribution. </a:t>
            </a:r>
            <a:endParaRPr/>
          </a:p>
          <a:p>
            <a:pPr indent="-228600" lvl="1" marL="685800" rtl="0" algn="l">
              <a:lnSpc>
                <a:spcPct val="90000"/>
              </a:lnSpc>
              <a:spcBef>
                <a:spcPts val="500"/>
              </a:spcBef>
              <a:spcAft>
                <a:spcPts val="0"/>
              </a:spcAft>
              <a:buSzPts val="2000"/>
              <a:buChar char="•"/>
            </a:pPr>
            <a:r>
              <a:rPr lang="en-US"/>
              <a:t>When there are more than a few categories, pie charts tend to be cluttered and hard to interpret. Consider us a bar chart instead.</a:t>
            </a:r>
            <a:endParaRPr/>
          </a:p>
          <a:p>
            <a:pPr indent="-228600" lvl="2" marL="1143000" rtl="0" algn="l">
              <a:lnSpc>
                <a:spcPct val="90000"/>
              </a:lnSpc>
              <a:spcBef>
                <a:spcPts val="500"/>
              </a:spcBef>
              <a:spcAft>
                <a:spcPts val="0"/>
              </a:spcAft>
              <a:buSzPts val="2000"/>
              <a:buChar char="•"/>
            </a:pPr>
            <a:r>
              <a:rPr lang="en-US"/>
              <a:t>Science has shown that we are better at determining differences in length than angle and area. The bar chart makes it much easier to tell which category has the larger allocation. </a:t>
            </a:r>
            <a:endParaRPr/>
          </a:p>
          <a:p>
            <a:pPr indent="-228600" lvl="2" marL="1143000" rtl="0" algn="l">
              <a:lnSpc>
                <a:spcPct val="90000"/>
              </a:lnSpc>
              <a:spcBef>
                <a:spcPts val="500"/>
              </a:spcBef>
              <a:spcAft>
                <a:spcPts val="0"/>
              </a:spcAft>
              <a:buSzPts val="2000"/>
              <a:buChar char="•"/>
            </a:pPr>
            <a:r>
              <a:rPr lang="en-US"/>
              <a:t>Color should only be used to distinguish between categories when necessary. For the bar chart, color is not needed, as the length of the bars is used to quantify allocation by category. </a:t>
            </a:r>
            <a:endParaRPr/>
          </a:p>
          <a:p>
            <a:pPr indent="-228600" lvl="2" marL="1143000" rtl="0" algn="l">
              <a:lnSpc>
                <a:spcPct val="90000"/>
              </a:lnSpc>
              <a:spcBef>
                <a:spcPts val="500"/>
              </a:spcBef>
              <a:spcAft>
                <a:spcPts val="0"/>
              </a:spcAft>
              <a:buSzPts val="2000"/>
              <a:buChar char="•"/>
            </a:pPr>
            <a:r>
              <a:rPr lang="en-US"/>
              <a:t>In a horizontal bar chart, the category labels, a few of which are rather lengthy, are easier to read.</a:t>
            </a:r>
            <a:endParaRPr/>
          </a:p>
          <a:p>
            <a:pPr indent="-228600" lvl="1" marL="685800" rtl="0" algn="l">
              <a:lnSpc>
                <a:spcPct val="90000"/>
              </a:lnSpc>
              <a:spcBef>
                <a:spcPts val="500"/>
              </a:spcBef>
              <a:spcAft>
                <a:spcPts val="0"/>
              </a:spcAft>
              <a:buSzPts val="2000"/>
              <a:buChar char="•"/>
            </a:pPr>
            <a:r>
              <a:rPr lang="en-US"/>
              <a:t>Avoid combo charts and 3D representations of a 2D chart.</a:t>
            </a:r>
            <a:endParaRPr/>
          </a:p>
          <a:p>
            <a:pPr indent="-215900" lvl="0" marL="342900" rtl="0" algn="l">
              <a:lnSpc>
                <a:spcPct val="90000"/>
              </a:lnSpc>
              <a:spcBef>
                <a:spcPts val="1000"/>
              </a:spcBef>
              <a:spcAft>
                <a:spcPts val="0"/>
              </a:spcAft>
              <a:buClr>
                <a:srgbClr val="004A78"/>
              </a:buClr>
              <a:buSzPts val="20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5"/>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2.8 Charts to Avoid – Radar Chart</a:t>
            </a:r>
            <a:endParaRPr/>
          </a:p>
        </p:txBody>
      </p:sp>
      <p:sp>
        <p:nvSpPr>
          <p:cNvPr id="434" name="Google Shape;434;p35"/>
          <p:cNvSpPr txBox="1"/>
          <p:nvPr>
            <p:ph idx="1" type="body"/>
          </p:nvPr>
        </p:nvSpPr>
        <p:spPr>
          <a:xfrm>
            <a:off x="424543" y="1172258"/>
            <a:ext cx="4894703" cy="46648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1800"/>
              <a:buNone/>
            </a:pPr>
            <a:r>
              <a:rPr i="1" lang="en-US" sz="1800"/>
              <a:t>NewtonSupplier</a:t>
            </a:r>
            <a:r>
              <a:rPr lang="en-US" sz="1800"/>
              <a:t> data file for a component performance</a:t>
            </a:r>
            <a:endParaRPr/>
          </a:p>
        </p:txBody>
      </p:sp>
      <p:pic>
        <p:nvPicPr>
          <p:cNvPr descr="A screenshot of Excel is given. Column A in the spreadsheet is labeled Supplier, column B is labeled percent Late, column C is labeled percent Defective, and column D is labeled Cost per Unit (dollars). The row entries are as follows. Row 1: Ace, 7, 3, 3.00. Row 2: Beaty, 10, 4, 3.00. Row 3: Foster, 3, 1, 3.00. Row 4: Rolf, 11, 3, 3.00." id="435" name="Google Shape;435;p35"/>
          <p:cNvPicPr preferRelativeResize="0"/>
          <p:nvPr>
            <p:ph idx="3" type="pic"/>
          </p:nvPr>
        </p:nvPicPr>
        <p:blipFill rotWithShape="1">
          <a:blip r:embed="rId3">
            <a:alphaModFix/>
          </a:blip>
          <a:srcRect b="1893" l="0" r="0" t="1892"/>
          <a:stretch/>
        </p:blipFill>
        <p:spPr>
          <a:xfrm>
            <a:off x="1987780" y="1489040"/>
            <a:ext cx="3002383" cy="1060641"/>
          </a:xfrm>
          <a:prstGeom prst="rect">
            <a:avLst/>
          </a:prstGeom>
          <a:noFill/>
          <a:ln>
            <a:noFill/>
          </a:ln>
        </p:spPr>
      </p:pic>
      <p:sp>
        <p:nvSpPr>
          <p:cNvPr id="436" name="Google Shape;436;p35"/>
          <p:cNvSpPr txBox="1"/>
          <p:nvPr>
            <p:ph idx="5" type="body"/>
          </p:nvPr>
        </p:nvSpPr>
        <p:spPr>
          <a:xfrm>
            <a:off x="414492" y="2709201"/>
            <a:ext cx="4575671" cy="46648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1600"/>
              <a:buNone/>
            </a:pPr>
            <a:r>
              <a:rPr lang="en-US" sz="1600"/>
              <a:t>A radar chart of supplier performance for a component for Newton Industries</a:t>
            </a:r>
            <a:endParaRPr/>
          </a:p>
        </p:txBody>
      </p:sp>
      <p:sp>
        <p:nvSpPr>
          <p:cNvPr id="437" name="Google Shape;437;p35"/>
          <p:cNvSpPr txBox="1"/>
          <p:nvPr>
            <p:ph idx="2" type="body"/>
          </p:nvPr>
        </p:nvSpPr>
        <p:spPr>
          <a:xfrm>
            <a:off x="5486896" y="1172258"/>
            <a:ext cx="5968220" cy="565464"/>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1800"/>
              <a:buNone/>
            </a:pPr>
            <a:r>
              <a:rPr lang="en-US" sz="1800"/>
              <a:t>Better choice: a clustered column chart of supplier performance for a component for Newton Industries</a:t>
            </a:r>
            <a:endParaRPr/>
          </a:p>
        </p:txBody>
      </p:sp>
      <p:pic>
        <p:nvPicPr>
          <p:cNvPr descr="A clustered column chart with four clusters of bars plots supplier performance versus supplier. Each cluster consists of three vertical bars. The horizontal axis is labeled “Supplier” and lists four suppliers. The vertical axis is labeled “Supplier Performance” and ranges from 0 to 12 with tickmarks in increments of 2. The data from the chart, presented in the format, Supplier: Percent late, percent defective, cost per unit in dollars, are as follows. Ace: 7, 3, 3. Beaty: 10, 4, 3. Foster: 3, 1, 3. Rolf: 11, 3, 3." id="438" name="Google Shape;438;p35"/>
          <p:cNvPicPr preferRelativeResize="0"/>
          <p:nvPr>
            <p:ph idx="4" type="pic"/>
          </p:nvPr>
        </p:nvPicPr>
        <p:blipFill rotWithShape="1">
          <a:blip r:embed="rId4">
            <a:alphaModFix/>
          </a:blip>
          <a:srcRect b="380" l="0" r="0" t="380"/>
          <a:stretch/>
        </p:blipFill>
        <p:spPr>
          <a:xfrm>
            <a:off x="5486896" y="1937275"/>
            <a:ext cx="5845498" cy="3928578"/>
          </a:xfrm>
          <a:prstGeom prst="rect">
            <a:avLst/>
          </a:prstGeom>
          <a:noFill/>
          <a:ln>
            <a:noFill/>
          </a:ln>
        </p:spPr>
      </p:pic>
      <p:pic>
        <p:nvPicPr>
          <p:cNvPr descr="A radar chart is titled “Supplier Performance.” The chart consists of six concentric equilateral triangles, labeled 0 to 12 in increments of 2, from inside to outside. A variable is at each vertex of the triangles. The lines for each supplier extend toward the corresponding variable value. The three variables in the chart are percent late at the top vertex, percent defective at the bottom right vertex, and cost per unit (dollars) at the bottom left vertex. The data from the chart, presented in the format, Supplier: Percent late, percent defective, cost per unit in dollars, are as follows. Ace: 7, 3, 3. Beaty: 10, 4, 3. Foster: 3, 1, 3. Rolf: 11, 3, 3." id="439" name="Google Shape;439;p35"/>
          <p:cNvPicPr preferRelativeResize="0"/>
          <p:nvPr>
            <p:ph idx="6" type="pic"/>
          </p:nvPr>
        </p:nvPicPr>
        <p:blipFill rotWithShape="1">
          <a:blip r:embed="rId5">
            <a:alphaModFix/>
          </a:blip>
          <a:srcRect b="1832" l="0" r="0" t="1832"/>
          <a:stretch/>
        </p:blipFill>
        <p:spPr>
          <a:xfrm>
            <a:off x="911225" y="3175000"/>
            <a:ext cx="3694113" cy="2511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2.8 Charts to Avoid – Area Chart</a:t>
            </a:r>
            <a:endParaRPr/>
          </a:p>
        </p:txBody>
      </p:sp>
      <p:sp>
        <p:nvSpPr>
          <p:cNvPr id="445" name="Google Shape;445;p36"/>
          <p:cNvSpPr txBox="1"/>
          <p:nvPr>
            <p:ph idx="1" type="body"/>
          </p:nvPr>
        </p:nvSpPr>
        <p:spPr>
          <a:xfrm>
            <a:off x="838199" y="1290690"/>
            <a:ext cx="5051613" cy="60150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An area chart for the Cheetah Sports regional sales data</a:t>
            </a:r>
            <a:endParaRPr/>
          </a:p>
        </p:txBody>
      </p:sp>
      <p:pic>
        <p:nvPicPr>
          <p:cNvPr descr="An area chart plots sales versus year. The horizontal axis is labeled “Year” and ranges from 1 to 10 with tickmarks in increments of 1. The vertical axis is labeled “Sales in (dollar millions) and ranges from 0 to 250 with tickmarks in increments of 50. The chart consists of two distinct areas across the horizontal axis, each corresponding to a region. The data from the chart, presented in the format, Year: Eastern sales, western sales, are as follows. 1: 59, 28. 2: 57, 33. 3: 68, 42. 4: 91, 54. 5: 109, 61. 6: 96, 58. 7: 110, 67. 8: 72, 103. 9: 63, 120. 10: 65, 130." id="446" name="Google Shape;446;p36"/>
          <p:cNvPicPr preferRelativeResize="0"/>
          <p:nvPr>
            <p:ph idx="3" type="pic"/>
          </p:nvPr>
        </p:nvPicPr>
        <p:blipFill rotWithShape="1">
          <a:blip r:embed="rId3">
            <a:alphaModFix/>
          </a:blip>
          <a:srcRect b="0" l="60" r="59" t="0"/>
          <a:stretch/>
        </p:blipFill>
        <p:spPr>
          <a:xfrm>
            <a:off x="733425" y="1892300"/>
            <a:ext cx="5146675" cy="3573463"/>
          </a:xfrm>
          <a:prstGeom prst="rect">
            <a:avLst/>
          </a:prstGeom>
          <a:noFill/>
          <a:ln>
            <a:noFill/>
          </a:ln>
        </p:spPr>
      </p:pic>
      <p:sp>
        <p:nvSpPr>
          <p:cNvPr id="447" name="Google Shape;447;p36"/>
          <p:cNvSpPr txBox="1"/>
          <p:nvPr>
            <p:ph idx="2" type="body"/>
          </p:nvPr>
        </p:nvSpPr>
        <p:spPr>
          <a:xfrm>
            <a:off x="6096000" y="1290690"/>
            <a:ext cx="5359115" cy="60150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000"/>
              <a:buNone/>
            </a:pPr>
            <a:r>
              <a:rPr lang="en-US" sz="2000"/>
              <a:t>Better choice: a multiple line chart for the Cheetah Sports regional sales data</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line chart with three lines, each through 10 points, plots sales versus year. The horizontal axis is labeled “Year” and ranges from 0 to 12 with tickmarks in increments of 2. The vertical axis is labeled “Sales (dollar millions)” and ranges from 0 to 250 with tickmarks in increments of 50. The line for eastern sales is plotted through (1, 59), (2, 57), (3, 68), (4, 91), (5, 109), (6, 96), (7, 110), (8, 72), (9, 63), and (10, 65). The line for western sales is plotted through (1, 28), (2, 33), (3, 42), (4, 54), (5, 61), (6, 58), (7, 67), (8, 103), (9, 120), and (10, 130). The line for total sales is plotted through (1, 87), (2, 90), (3, 110), (4, 145), (5, 170), (6, 154), (7, 177), (8, 175), (9, 183), and (10, 195)." id="448" name="Google Shape;448;p36"/>
          <p:cNvPicPr preferRelativeResize="0"/>
          <p:nvPr>
            <p:ph idx="4" type="pic"/>
          </p:nvPr>
        </p:nvPicPr>
        <p:blipFill rotWithShape="1">
          <a:blip r:embed="rId4">
            <a:alphaModFix/>
          </a:blip>
          <a:srcRect b="0" l="1718" r="1718" t="0"/>
          <a:stretch/>
        </p:blipFill>
        <p:spPr>
          <a:xfrm>
            <a:off x="5983940" y="1892300"/>
            <a:ext cx="5471175" cy="35734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2.8 Excel’s Recommended Charts Tool</a:t>
            </a:r>
            <a:endParaRPr/>
          </a:p>
        </p:txBody>
      </p:sp>
      <p:sp>
        <p:nvSpPr>
          <p:cNvPr id="455" name="Google Shape;455;p37"/>
          <p:cNvSpPr txBox="1"/>
          <p:nvPr>
            <p:ph idx="3" type="body"/>
          </p:nvPr>
        </p:nvSpPr>
        <p:spPr>
          <a:xfrm>
            <a:off x="743574" y="1278703"/>
            <a:ext cx="10711543" cy="34804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The Insert Chart task pane for the Zoo Attendance data</a:t>
            </a:r>
            <a:endParaRPr/>
          </a:p>
          <a:p>
            <a:pPr indent="0" lvl="0" marL="0" rtl="0" algn="l">
              <a:lnSpc>
                <a:spcPct val="90000"/>
              </a:lnSpc>
              <a:spcBef>
                <a:spcPts val="1000"/>
              </a:spcBef>
              <a:spcAft>
                <a:spcPts val="0"/>
              </a:spcAft>
              <a:buClr>
                <a:srgbClr val="006298"/>
              </a:buClr>
              <a:buSzPts val="2400"/>
              <a:buNone/>
            </a:pPr>
            <a:r>
              <a:t/>
            </a:r>
            <a:endParaRPr/>
          </a:p>
        </p:txBody>
      </p:sp>
      <p:pic>
        <p:nvPicPr>
          <p:cNvPr descr="A screenshot shows an Insert Chart dialog box. It consists of two tabs: Recommended Charts and All Charts. Recommended Charts is selected. The window consists of two sections. The section on the left lists clustered column chart, bar chart, tornado chart, and an ordered column chart with a line. Clustered column chart is selected. The preview chart is titled “Attendance.” The chart consists of horizontal grid lines. The horizontal axis shows months. The vertical axis ranges from 0 to 25000 with tickmarks in increments of 5000. The data from the chart are as follows. January: 5422. February: 4878. March: 6586. April: 6943. May: 7876. June: 17843. July: 21967. August: 14542. September: 8751. October: 6454. November: 5677. December: 11422.Text under the chart reads, A clustered column chart is used to compare values across a few categories. Use it when the order of categories is not important. The two buttons at the bottom of the dialog box are OK and Cancel." id="456" name="Google Shape;456;p37"/>
          <p:cNvPicPr preferRelativeResize="0"/>
          <p:nvPr>
            <p:ph idx="2" type="pic"/>
          </p:nvPr>
        </p:nvPicPr>
        <p:blipFill rotWithShape="1">
          <a:blip r:embed="rId3">
            <a:alphaModFix/>
          </a:blip>
          <a:srcRect b="69" l="0" r="0" t="70"/>
          <a:stretch/>
        </p:blipFill>
        <p:spPr>
          <a:xfrm>
            <a:off x="807806" y="1726120"/>
            <a:ext cx="4333875" cy="4095750"/>
          </a:xfrm>
          <a:prstGeom prst="rect">
            <a:avLst/>
          </a:prstGeom>
          <a:noFill/>
          <a:ln>
            <a:noFill/>
          </a:ln>
        </p:spPr>
      </p:pic>
      <p:sp>
        <p:nvSpPr>
          <p:cNvPr id="457" name="Google Shape;457;p37"/>
          <p:cNvSpPr txBox="1"/>
          <p:nvPr>
            <p:ph idx="1" type="body"/>
          </p:nvPr>
        </p:nvSpPr>
        <p:spPr>
          <a:xfrm>
            <a:off x="5269424" y="2215054"/>
            <a:ext cx="6185955" cy="360681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use the Recommended Charts tool using data in the file </a:t>
            </a:r>
            <a:r>
              <a:rPr i="1" lang="en-US"/>
              <a:t>Zoo</a:t>
            </a:r>
            <a:r>
              <a:rPr lang="en-US"/>
              <a:t>.</a:t>
            </a:r>
            <a:endParaRPr/>
          </a:p>
          <a:p>
            <a:pPr indent="-914400" lvl="1" marL="914400" rtl="0" algn="l">
              <a:lnSpc>
                <a:spcPct val="90000"/>
              </a:lnSpc>
              <a:spcBef>
                <a:spcPts val="600"/>
              </a:spcBef>
              <a:spcAft>
                <a:spcPts val="0"/>
              </a:spcAft>
              <a:buClr>
                <a:srgbClr val="004A78"/>
              </a:buClr>
              <a:buSzPts val="1800"/>
              <a:buNone/>
            </a:pPr>
            <a:r>
              <a:rPr b="1" lang="en-US" sz="1800"/>
              <a:t>Step 1.</a:t>
            </a:r>
            <a:r>
              <a:rPr lang="en-US" sz="1800"/>
              <a:t> 	Select cells A1:B13</a:t>
            </a:r>
            <a:endParaRPr/>
          </a:p>
          <a:p>
            <a:pPr indent="-914400" lvl="1" marL="914400" rtl="0" algn="l">
              <a:lnSpc>
                <a:spcPct val="90000"/>
              </a:lnSpc>
              <a:spcBef>
                <a:spcPts val="600"/>
              </a:spcBef>
              <a:spcAft>
                <a:spcPts val="0"/>
              </a:spcAft>
              <a:buClr>
                <a:srgbClr val="004A78"/>
              </a:buClr>
              <a:buSzPts val="1800"/>
              <a:buNone/>
            </a:pPr>
            <a:r>
              <a:rPr b="1" lang="en-US" sz="1800"/>
              <a:t>Step 2. 	</a:t>
            </a:r>
            <a:r>
              <a:rPr lang="en-US" sz="1800"/>
              <a:t>Click the Insert tab on the Ribbon</a:t>
            </a:r>
            <a:endParaRPr/>
          </a:p>
          <a:p>
            <a:pPr indent="-914400" lvl="1" marL="914400" rtl="0" algn="l">
              <a:lnSpc>
                <a:spcPct val="90000"/>
              </a:lnSpc>
              <a:spcBef>
                <a:spcPts val="600"/>
              </a:spcBef>
              <a:spcAft>
                <a:spcPts val="0"/>
              </a:spcAft>
              <a:buClr>
                <a:srgbClr val="004A78"/>
              </a:buClr>
              <a:buSzPts val="1800"/>
              <a:buNone/>
            </a:pPr>
            <a:r>
              <a:rPr b="1" lang="en-US" sz="1800"/>
              <a:t>Step 3. 	</a:t>
            </a:r>
            <a:r>
              <a:rPr lang="en-US" sz="1800"/>
              <a:t>Click the </a:t>
            </a:r>
            <a:r>
              <a:rPr b="1" lang="en-US" sz="1800"/>
              <a:t>Recommended Charts </a:t>
            </a:r>
            <a:r>
              <a:rPr lang="en-US" sz="1800"/>
              <a:t>button in the </a:t>
            </a:r>
            <a:r>
              <a:rPr b="1" lang="en-US" sz="1800"/>
              <a:t>Charts</a:t>
            </a:r>
            <a:r>
              <a:rPr lang="en-US" sz="1800"/>
              <a:t> group</a:t>
            </a:r>
            <a:endParaRPr/>
          </a:p>
          <a:p>
            <a:pPr indent="-914400" lvl="1" marL="914400" rtl="0" algn="l">
              <a:lnSpc>
                <a:spcPct val="90000"/>
              </a:lnSpc>
              <a:spcBef>
                <a:spcPts val="600"/>
              </a:spcBef>
              <a:spcAft>
                <a:spcPts val="0"/>
              </a:spcAft>
              <a:buClr>
                <a:srgbClr val="004A78"/>
              </a:buClr>
              <a:buSzPts val="1800"/>
              <a:buNone/>
            </a:pPr>
            <a:r>
              <a:rPr b="1" lang="en-US" sz="1800"/>
              <a:t>Step 4. 	</a:t>
            </a:r>
            <a:r>
              <a:rPr lang="en-US" sz="1800">
                <a:solidFill>
                  <a:srgbClr val="006298"/>
                </a:solidFill>
                <a:latin typeface="Arial"/>
                <a:ea typeface="Arial"/>
                <a:cs typeface="Arial"/>
                <a:sym typeface="Arial"/>
              </a:rPr>
              <a:t>When the </a:t>
            </a:r>
            <a:r>
              <a:rPr b="1" lang="en-US" sz="1800"/>
              <a:t>Insert Chart </a:t>
            </a:r>
            <a:r>
              <a:rPr lang="en-US" sz="1800">
                <a:solidFill>
                  <a:srgbClr val="006298"/>
                </a:solidFill>
                <a:latin typeface="Arial"/>
                <a:ea typeface="Arial"/>
                <a:cs typeface="Arial"/>
                <a:sym typeface="Arial"/>
              </a:rPr>
              <a:t>task pane appears, select any of the four </a:t>
            </a:r>
            <a:r>
              <a:rPr b="1" lang="en-US" sz="1800"/>
              <a:t>Recommended Charts </a:t>
            </a:r>
            <a:r>
              <a:rPr lang="en-US" sz="1800">
                <a:solidFill>
                  <a:srgbClr val="006298"/>
                </a:solidFill>
                <a:latin typeface="Arial"/>
                <a:ea typeface="Arial"/>
                <a:cs typeface="Arial"/>
                <a:sym typeface="Arial"/>
              </a:rPr>
              <a:t>to the left.</a:t>
            </a:r>
            <a:endParaRPr/>
          </a:p>
          <a:p>
            <a:pPr indent="-914400" lvl="1" marL="914400" rtl="0" algn="l">
              <a:lnSpc>
                <a:spcPct val="90000"/>
              </a:lnSpc>
              <a:spcBef>
                <a:spcPts val="600"/>
              </a:spcBef>
              <a:spcAft>
                <a:spcPts val="0"/>
              </a:spcAft>
              <a:buClr>
                <a:srgbClr val="004A78"/>
              </a:buClr>
              <a:buSzPts val="1800"/>
              <a:buNone/>
            </a:pPr>
            <a:r>
              <a:rPr b="1" lang="en-US" sz="1800"/>
              <a:t>Step 5. 	</a:t>
            </a:r>
            <a:r>
              <a:rPr lang="en-US" sz="1800"/>
              <a:t>Select the Clustered Colum chart and click OK.</a:t>
            </a:r>
            <a:endParaRPr/>
          </a:p>
          <a:p>
            <a:pPr indent="-914400" lvl="1" marL="914400" rtl="0" algn="l">
              <a:lnSpc>
                <a:spcPct val="90000"/>
              </a:lnSpc>
              <a:spcBef>
                <a:spcPts val="0"/>
              </a:spcBef>
              <a:spcAft>
                <a:spcPts val="0"/>
              </a:spcAft>
              <a:buClr>
                <a:srgbClr val="004A78"/>
              </a:buClr>
              <a:buSzPts val="1800"/>
              <a:buNone/>
            </a:pPr>
            <a:r>
              <a:rPr lang="en-US" sz="1800"/>
              <a:t>	Then edit the chart as outlined in slide 6.</a:t>
            </a:r>
            <a:endParaRPr/>
          </a:p>
          <a:p>
            <a:pPr indent="-914400" lvl="1" marL="914400" rtl="0" algn="l">
              <a:lnSpc>
                <a:spcPct val="90000"/>
              </a:lnSpc>
              <a:spcBef>
                <a:spcPts val="600"/>
              </a:spcBef>
              <a:spcAft>
                <a:spcPts val="0"/>
              </a:spcAft>
              <a:buClr>
                <a:srgbClr val="004A78"/>
              </a:buClr>
              <a:buSzPts val="1800"/>
              <a:buNone/>
            </a:pPr>
            <a:r>
              <a:t/>
            </a:r>
            <a:endParaRPr sz="1800"/>
          </a:p>
          <a:p>
            <a:pPr indent="-914400" lvl="1" marL="914400" rtl="0" algn="l">
              <a:lnSpc>
                <a:spcPct val="90000"/>
              </a:lnSpc>
              <a:spcBef>
                <a:spcPts val="600"/>
              </a:spcBef>
              <a:spcAft>
                <a:spcPts val="0"/>
              </a:spcAft>
              <a:buClr>
                <a:srgbClr val="004A78"/>
              </a:buClr>
              <a:buSzPts val="1800"/>
              <a:buNone/>
            </a:pPr>
            <a:r>
              <a:rPr lang="en-US" sz="1800"/>
              <a:t>*See additional instructions in the notes.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0"/>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Check Your Knowledge</a:t>
            </a:r>
            <a:endParaRPr/>
          </a:p>
        </p:txBody>
      </p:sp>
      <p:sp>
        <p:nvSpPr>
          <p:cNvPr id="463" name="Google Shape;463;p40"/>
          <p:cNvSpPr txBox="1"/>
          <p:nvPr>
            <p:ph idx="1" type="body"/>
          </p:nvPr>
        </p:nvSpPr>
        <p:spPr>
          <a:xfrm>
            <a:off x="743576" y="1638300"/>
            <a:ext cx="10711543" cy="3937907"/>
          </a:xfrm>
          <a:prstGeom prst="rect">
            <a:avLst/>
          </a:prstGeom>
          <a:noFill/>
          <a:ln>
            <a:noFill/>
          </a:ln>
        </p:spPr>
        <p:txBody>
          <a:bodyPr anchorCtr="0" anchor="t" bIns="0" lIns="0" spcFirstLastPara="1" rIns="0" wrap="square" tIns="0">
            <a:normAutofit lnSpcReduction="10000"/>
          </a:bodyPr>
          <a:lstStyle/>
          <a:p>
            <a:pPr indent="-457200" lvl="0" marL="457200" rtl="0" algn="l">
              <a:lnSpc>
                <a:spcPct val="90000"/>
              </a:lnSpc>
              <a:spcBef>
                <a:spcPts val="0"/>
              </a:spcBef>
              <a:spcAft>
                <a:spcPts val="0"/>
              </a:spcAft>
              <a:buSzPts val="2000"/>
              <a:buAutoNum type="arabicPeriod"/>
            </a:pPr>
            <a:r>
              <a:rPr lang="en-US"/>
              <a:t>Which of these is an appropriate alternative to a radar chart?</a:t>
            </a:r>
            <a:endParaRPr/>
          </a:p>
          <a:p>
            <a:pPr indent="-457200" lvl="1" marL="914400" rtl="0" algn="l">
              <a:lnSpc>
                <a:spcPct val="90000"/>
              </a:lnSpc>
              <a:spcBef>
                <a:spcPts val="1100"/>
              </a:spcBef>
              <a:spcAft>
                <a:spcPts val="0"/>
              </a:spcAft>
              <a:buSzPts val="2000"/>
              <a:buFont typeface="Calibri"/>
              <a:buAutoNum type="alphaLcPeriod"/>
            </a:pPr>
            <a:r>
              <a:rPr lang="en-US"/>
              <a:t>Choropleth</a:t>
            </a:r>
            <a:endParaRPr/>
          </a:p>
          <a:p>
            <a:pPr indent="-457200" lvl="1" marL="914400" rtl="0" algn="l">
              <a:lnSpc>
                <a:spcPct val="90000"/>
              </a:lnSpc>
              <a:spcBef>
                <a:spcPts val="500"/>
              </a:spcBef>
              <a:spcAft>
                <a:spcPts val="0"/>
              </a:spcAft>
              <a:buSzPts val="2000"/>
              <a:buFont typeface="Calibri"/>
              <a:buAutoNum type="alphaLcPeriod"/>
            </a:pPr>
            <a:r>
              <a:rPr lang="en-US"/>
              <a:t>3D bubble chart</a:t>
            </a:r>
            <a:endParaRPr/>
          </a:p>
          <a:p>
            <a:pPr indent="-457200" lvl="1" marL="914400" rtl="0" algn="l">
              <a:lnSpc>
                <a:spcPct val="90000"/>
              </a:lnSpc>
              <a:spcBef>
                <a:spcPts val="500"/>
              </a:spcBef>
              <a:spcAft>
                <a:spcPts val="0"/>
              </a:spcAft>
              <a:buSzPts val="2000"/>
              <a:buFont typeface="Calibri"/>
              <a:buAutoNum type="alphaLcPeriod"/>
            </a:pPr>
            <a:r>
              <a:rPr lang="en-US"/>
              <a:t>Treemap</a:t>
            </a:r>
            <a:endParaRPr/>
          </a:p>
          <a:p>
            <a:pPr indent="-457200" lvl="1" marL="914400" rtl="0" algn="l">
              <a:lnSpc>
                <a:spcPct val="90000"/>
              </a:lnSpc>
              <a:spcBef>
                <a:spcPts val="500"/>
              </a:spcBef>
              <a:spcAft>
                <a:spcPts val="0"/>
              </a:spcAft>
              <a:buSzPts val="2000"/>
              <a:buFont typeface="Calibri"/>
              <a:buAutoNum type="alphaLcPeriod"/>
            </a:pPr>
            <a:r>
              <a:rPr lang="en-US"/>
              <a:t>Clustered column chart</a:t>
            </a:r>
            <a:endParaRPr/>
          </a:p>
          <a:p>
            <a:pPr indent="-457200" lvl="0" marL="457200" rtl="0" algn="l">
              <a:lnSpc>
                <a:spcPct val="90000"/>
              </a:lnSpc>
              <a:spcBef>
                <a:spcPts val="2400"/>
              </a:spcBef>
              <a:spcAft>
                <a:spcPts val="0"/>
              </a:spcAft>
              <a:buSzPts val="2000"/>
              <a:buFont typeface="Calibri"/>
              <a:buAutoNum type="arabicPeriod"/>
            </a:pPr>
            <a:r>
              <a:rPr lang="en-US"/>
              <a:t>To achieve the colored and shading effect for a heat map in Excel, use the options in the _______ menu.</a:t>
            </a:r>
            <a:endParaRPr/>
          </a:p>
          <a:p>
            <a:pPr indent="-457200" lvl="1" marL="914400" rtl="0" algn="l">
              <a:lnSpc>
                <a:spcPct val="90000"/>
              </a:lnSpc>
              <a:spcBef>
                <a:spcPts val="1100"/>
              </a:spcBef>
              <a:spcAft>
                <a:spcPts val="0"/>
              </a:spcAft>
              <a:buSzPts val="2000"/>
              <a:buFont typeface="Calibri"/>
              <a:buAutoNum type="alphaLcPeriod"/>
            </a:pPr>
            <a:r>
              <a:rPr lang="en-US"/>
              <a:t>Format Data Labels</a:t>
            </a:r>
            <a:endParaRPr/>
          </a:p>
          <a:p>
            <a:pPr indent="-457200" lvl="1" marL="914400" rtl="0" algn="l">
              <a:lnSpc>
                <a:spcPct val="90000"/>
              </a:lnSpc>
              <a:spcBef>
                <a:spcPts val="500"/>
              </a:spcBef>
              <a:spcAft>
                <a:spcPts val="0"/>
              </a:spcAft>
              <a:buSzPts val="2000"/>
              <a:buFont typeface="Calibri"/>
              <a:buAutoNum type="alphaLcPeriod"/>
            </a:pPr>
            <a:r>
              <a:rPr lang="en-US"/>
              <a:t>Chart Options</a:t>
            </a:r>
            <a:endParaRPr/>
          </a:p>
          <a:p>
            <a:pPr indent="-457200" lvl="1" marL="914400" rtl="0" algn="l">
              <a:lnSpc>
                <a:spcPct val="90000"/>
              </a:lnSpc>
              <a:spcBef>
                <a:spcPts val="500"/>
              </a:spcBef>
              <a:spcAft>
                <a:spcPts val="0"/>
              </a:spcAft>
              <a:buSzPts val="2000"/>
              <a:buFont typeface="Calibri"/>
              <a:buAutoNum type="alphaLcPeriod"/>
            </a:pPr>
            <a:r>
              <a:rPr lang="en-US"/>
              <a:t>Conditional Formatting</a:t>
            </a:r>
            <a:endParaRPr/>
          </a:p>
          <a:p>
            <a:pPr indent="-457200" lvl="1" marL="914400" rtl="0" algn="l">
              <a:lnSpc>
                <a:spcPct val="90000"/>
              </a:lnSpc>
              <a:spcBef>
                <a:spcPts val="500"/>
              </a:spcBef>
              <a:spcAft>
                <a:spcPts val="0"/>
              </a:spcAft>
              <a:buSzPts val="2000"/>
              <a:buFont typeface="Calibri"/>
              <a:buAutoNum type="alphaLcPeriod"/>
            </a:pPr>
            <a:r>
              <a:rPr lang="en-US"/>
              <a:t>Insert Chart</a:t>
            </a:r>
            <a:endParaRPr/>
          </a:p>
          <a:p>
            <a:pPr indent="-330200" lvl="0" marL="457200" rtl="0" algn="l">
              <a:lnSpc>
                <a:spcPct val="90000"/>
              </a:lnSpc>
              <a:spcBef>
                <a:spcPts val="1000"/>
              </a:spcBef>
              <a:spcAft>
                <a:spcPts val="0"/>
              </a:spcAft>
              <a:buSzPts val="2000"/>
              <a:buFont typeface="Calibri"/>
              <a:buNone/>
            </a:pPr>
            <a:r>
              <a:t/>
            </a:r>
            <a:endParaRPr/>
          </a:p>
          <a:p>
            <a:pPr indent="-330200" lvl="0" marL="457200" rtl="0" algn="l">
              <a:lnSpc>
                <a:spcPct val="90000"/>
              </a:lnSpc>
              <a:spcBef>
                <a:spcPts val="1000"/>
              </a:spcBef>
              <a:spcAft>
                <a:spcPts val="0"/>
              </a:spcAft>
              <a:buClr>
                <a:srgbClr val="004A78"/>
              </a:buClr>
              <a:buSzPts val="2000"/>
              <a:buFont typeface="Calibri"/>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Summary</a:t>
            </a:r>
            <a:endParaRPr/>
          </a:p>
        </p:txBody>
      </p:sp>
      <p:sp>
        <p:nvSpPr>
          <p:cNvPr id="469" name="Google Shape;469;p41"/>
          <p:cNvSpPr txBox="1"/>
          <p:nvPr>
            <p:ph idx="1" type="body"/>
          </p:nvPr>
        </p:nvSpPr>
        <p:spPr>
          <a:xfrm>
            <a:off x="743576" y="1363718"/>
            <a:ext cx="10711543" cy="4122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US" sz="2400"/>
              <a:t>In this chapter, you should have learned how to:</a:t>
            </a:r>
            <a:endParaRPr/>
          </a:p>
          <a:p>
            <a:pPr indent="-342900" lvl="0" marL="342900" rtl="0" algn="l">
              <a:lnSpc>
                <a:spcPct val="90000"/>
              </a:lnSpc>
              <a:spcBef>
                <a:spcPts val="1200"/>
              </a:spcBef>
              <a:spcAft>
                <a:spcPts val="0"/>
              </a:spcAft>
              <a:buSzPts val="2400"/>
              <a:buChar char="•"/>
            </a:pPr>
            <a:r>
              <a:rPr lang="en-US" sz="2400"/>
              <a:t>Select a suitable chart, given the goals of the analysis and the type of data.</a:t>
            </a:r>
            <a:endParaRPr/>
          </a:p>
          <a:p>
            <a:pPr indent="-342900" lvl="0" marL="342900" rtl="0" algn="l">
              <a:lnSpc>
                <a:spcPct val="90000"/>
              </a:lnSpc>
              <a:spcBef>
                <a:spcPts val="1200"/>
              </a:spcBef>
              <a:spcAft>
                <a:spcPts val="0"/>
              </a:spcAft>
              <a:buSzPts val="2400"/>
              <a:buChar char="•"/>
            </a:pPr>
            <a:r>
              <a:rPr lang="en-US" sz="2400"/>
              <a:t>Create and edit through step-by-step instructions the following charts in Excel:</a:t>
            </a:r>
            <a:endParaRPr/>
          </a:p>
          <a:p>
            <a:pPr indent="-228600" lvl="1" marL="685800" rtl="0" algn="l">
              <a:lnSpc>
                <a:spcPct val="90000"/>
              </a:lnSpc>
              <a:spcBef>
                <a:spcPts val="1200"/>
              </a:spcBef>
              <a:spcAft>
                <a:spcPts val="0"/>
              </a:spcAft>
              <a:buSzPts val="2400"/>
              <a:buChar char="•"/>
            </a:pPr>
            <a:r>
              <a:rPr lang="en-US" sz="2400"/>
              <a:t>Relationship charts, such as the scatter chart, bubble chart, and line chart.</a:t>
            </a:r>
            <a:endParaRPr/>
          </a:p>
          <a:p>
            <a:pPr indent="-228600" lvl="1" marL="685800" rtl="0" algn="l">
              <a:lnSpc>
                <a:spcPct val="90000"/>
              </a:lnSpc>
              <a:spcBef>
                <a:spcPts val="1200"/>
              </a:spcBef>
              <a:spcAft>
                <a:spcPts val="0"/>
              </a:spcAft>
              <a:buSzPts val="2400"/>
              <a:buChar char="•"/>
            </a:pPr>
            <a:r>
              <a:rPr lang="en-US" sz="2400"/>
              <a:t>Composition charts, such as clustered/stacked column and bar charts.</a:t>
            </a:r>
            <a:endParaRPr/>
          </a:p>
          <a:p>
            <a:pPr indent="-228600" lvl="1" marL="685800" rtl="0" algn="l">
              <a:lnSpc>
                <a:spcPct val="90000"/>
              </a:lnSpc>
              <a:spcBef>
                <a:spcPts val="1200"/>
              </a:spcBef>
              <a:spcAft>
                <a:spcPts val="0"/>
              </a:spcAft>
              <a:buSzPts val="2400"/>
              <a:buChar char="•"/>
            </a:pPr>
            <a:r>
              <a:rPr lang="en-US" sz="2400"/>
              <a:t>Maps, such as choropleth geographical maps, heat maps, and treemaps.</a:t>
            </a:r>
            <a:endParaRPr/>
          </a:p>
          <a:p>
            <a:pPr indent="-228600" lvl="1" marL="685800" rtl="0" algn="l">
              <a:lnSpc>
                <a:spcPct val="90000"/>
              </a:lnSpc>
              <a:spcBef>
                <a:spcPts val="1200"/>
              </a:spcBef>
              <a:spcAft>
                <a:spcPts val="0"/>
              </a:spcAft>
              <a:buSzPts val="2400"/>
              <a:buChar char="•"/>
            </a:pPr>
            <a:r>
              <a:rPr lang="en-US" sz="2400"/>
              <a:t>Specialized charts, such as waterfall, stock, and funnel charts.</a:t>
            </a:r>
            <a:endParaRPr/>
          </a:p>
          <a:p>
            <a:pPr indent="-228600" lvl="1" marL="685800" rtl="0" algn="l">
              <a:lnSpc>
                <a:spcPct val="90000"/>
              </a:lnSpc>
              <a:spcBef>
                <a:spcPts val="1200"/>
              </a:spcBef>
              <a:spcAft>
                <a:spcPts val="0"/>
              </a:spcAft>
              <a:buSzPts val="2400"/>
              <a:buChar char="•"/>
            </a:pPr>
            <a:r>
              <a:rPr lang="en-US" sz="2400"/>
              <a:t>Charts to avoid, such as radar and area charts. </a:t>
            </a:r>
            <a:endParaRPr/>
          </a:p>
          <a:p>
            <a:pPr indent="-76200" lvl="1" marL="685800" rtl="0" algn="l">
              <a:lnSpc>
                <a:spcPct val="90000"/>
              </a:lnSpc>
              <a:spcBef>
                <a:spcPts val="1200"/>
              </a:spcBef>
              <a:spcAft>
                <a:spcPts val="0"/>
              </a:spcAft>
              <a:buSzPts val="2400"/>
              <a:buNone/>
            </a:pPr>
            <a:r>
              <a:t/>
            </a:r>
            <a:endParaRPr sz="2400"/>
          </a:p>
          <a:p>
            <a:pPr indent="-76200" lvl="1" marL="685800" rtl="0" algn="l">
              <a:lnSpc>
                <a:spcPct val="90000"/>
              </a:lnSpc>
              <a:spcBef>
                <a:spcPts val="1200"/>
              </a:spcBef>
              <a:spcAft>
                <a:spcPts val="0"/>
              </a:spcAft>
              <a:buSzPts val="2400"/>
              <a:buNone/>
            </a:pPr>
            <a:r>
              <a:t/>
            </a:r>
            <a:endParaRPr sz="2400"/>
          </a:p>
          <a:p>
            <a:pPr indent="-76200" lvl="1" marL="685800" rtl="0" algn="l">
              <a:lnSpc>
                <a:spcPct val="90000"/>
              </a:lnSpc>
              <a:spcBef>
                <a:spcPts val="1200"/>
              </a:spcBef>
              <a:spcAft>
                <a:spcPts val="0"/>
              </a:spcAft>
              <a:buSzPts val="2400"/>
              <a:buNone/>
            </a:pPr>
            <a:r>
              <a:t/>
            </a:r>
            <a:endParaRPr sz="2400"/>
          </a:p>
          <a:p>
            <a:pPr indent="-76200" lvl="1" marL="685800" rtl="0" algn="l">
              <a:lnSpc>
                <a:spcPct val="90000"/>
              </a:lnSpc>
              <a:spcBef>
                <a:spcPts val="1200"/>
              </a:spcBef>
              <a:spcAft>
                <a:spcPts val="0"/>
              </a:spcAft>
              <a:buSzPts val="2400"/>
              <a:buNone/>
            </a:pPr>
            <a:r>
              <a:t/>
            </a:r>
            <a:endParaRPr sz="2400"/>
          </a:p>
          <a:p>
            <a:pPr indent="-190500" lvl="0" marL="342900" rtl="0" algn="l">
              <a:lnSpc>
                <a:spcPct val="90000"/>
              </a:lnSpc>
              <a:spcBef>
                <a:spcPts val="1200"/>
              </a:spcBef>
              <a:spcAft>
                <a:spcPts val="0"/>
              </a:spcAft>
              <a:buSzPts val="240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2.1 Selecting an Appropriate Chart</a:t>
            </a:r>
            <a:endParaRPr/>
          </a:p>
        </p:txBody>
      </p:sp>
      <p:sp>
        <p:nvSpPr>
          <p:cNvPr id="162" name="Google Shape;162;p4"/>
          <p:cNvSpPr txBox="1"/>
          <p:nvPr>
            <p:ph idx="1" type="body"/>
          </p:nvPr>
        </p:nvSpPr>
        <p:spPr>
          <a:xfrm>
            <a:off x="743576" y="1638300"/>
            <a:ext cx="10711543" cy="4394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2400"/>
              <a:buNone/>
            </a:pPr>
            <a:r>
              <a:rPr lang="en-US" sz="2400"/>
              <a:t>Some of the common goals for charts are to show the following:</a:t>
            </a:r>
            <a:endParaRPr/>
          </a:p>
          <a:p>
            <a:pPr indent="-342900" lvl="0" marL="342900" rtl="0" algn="l">
              <a:lnSpc>
                <a:spcPct val="90000"/>
              </a:lnSpc>
              <a:spcBef>
                <a:spcPts val="1200"/>
              </a:spcBef>
              <a:spcAft>
                <a:spcPts val="0"/>
              </a:spcAft>
              <a:buSzPts val="2400"/>
              <a:buChar char="•"/>
            </a:pPr>
            <a:r>
              <a:rPr lang="en-US" sz="2400"/>
              <a:t>The </a:t>
            </a:r>
            <a:r>
              <a:rPr b="1" lang="en-US" sz="2400"/>
              <a:t>composition</a:t>
            </a:r>
            <a:r>
              <a:rPr lang="en-US" sz="2400"/>
              <a:t> – the breakdown of a whole entity into its components.</a:t>
            </a:r>
            <a:endParaRPr/>
          </a:p>
          <a:p>
            <a:pPr indent="-342900" lvl="0" marL="342900" rtl="0" algn="l">
              <a:lnSpc>
                <a:spcPct val="90000"/>
              </a:lnSpc>
              <a:spcBef>
                <a:spcPts val="1200"/>
              </a:spcBef>
              <a:spcAft>
                <a:spcPts val="0"/>
              </a:spcAft>
              <a:buSzPts val="2400"/>
              <a:buChar char="•"/>
            </a:pPr>
            <a:r>
              <a:rPr lang="en-US" sz="2400"/>
              <a:t>The </a:t>
            </a:r>
            <a:r>
              <a:rPr b="1" lang="en-US" sz="2400"/>
              <a:t>ranking </a:t>
            </a:r>
            <a:r>
              <a:rPr lang="en-US" sz="2400"/>
              <a:t>– is the ordering of items in order of contextual importance.</a:t>
            </a:r>
            <a:endParaRPr/>
          </a:p>
          <a:p>
            <a:pPr indent="-342900" lvl="0" marL="342900" rtl="0" algn="l">
              <a:lnSpc>
                <a:spcPct val="90000"/>
              </a:lnSpc>
              <a:spcBef>
                <a:spcPts val="1200"/>
              </a:spcBef>
              <a:spcAft>
                <a:spcPts val="0"/>
              </a:spcAft>
              <a:buSzPts val="2400"/>
              <a:buChar char="•"/>
            </a:pPr>
            <a:r>
              <a:rPr lang="en-US" sz="2400"/>
              <a:t>The </a:t>
            </a:r>
            <a:r>
              <a:rPr b="1" lang="en-US" sz="2400"/>
              <a:t>relationship</a:t>
            </a:r>
            <a:r>
              <a:rPr lang="en-US" sz="2400"/>
              <a:t> – is the identification of patterns existing between pairs of variables.</a:t>
            </a:r>
            <a:endParaRPr/>
          </a:p>
          <a:p>
            <a:pPr indent="-342900" lvl="0" marL="342900" rtl="0" algn="l">
              <a:lnSpc>
                <a:spcPct val="90000"/>
              </a:lnSpc>
              <a:spcBef>
                <a:spcPts val="1200"/>
              </a:spcBef>
              <a:spcAft>
                <a:spcPts val="0"/>
              </a:spcAft>
              <a:buSzPts val="2400"/>
              <a:buChar char="•"/>
            </a:pPr>
            <a:r>
              <a:rPr lang="en-US" sz="2400"/>
              <a:t>The </a:t>
            </a:r>
            <a:r>
              <a:rPr b="1" lang="en-US" sz="2400"/>
              <a:t>distribution </a:t>
            </a:r>
            <a:r>
              <a:rPr lang="en-US" sz="2400"/>
              <a:t>–</a:t>
            </a:r>
            <a:r>
              <a:rPr b="1" lang="en-US" sz="2400"/>
              <a:t> </a:t>
            </a:r>
            <a:r>
              <a:rPr lang="en-US" sz="2400"/>
              <a:t>is the dispersion of components of a whole entity.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ph type="title"/>
          </p:nvPr>
        </p:nvSpPr>
        <p:spPr>
          <a:xfrm>
            <a:off x="838200" y="372052"/>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2.2 Creating a Chart in Excel</a:t>
            </a:r>
            <a:endParaRPr/>
          </a:p>
        </p:txBody>
      </p:sp>
      <p:pic>
        <p:nvPicPr>
          <p:cNvPr descr="A screenshot of Excel is given. Column A in the spreadsheet is labeled Month and column B is labeled Attendance. The row entries are as follows. Row 1: Jan, 5422. Row 2: Feb, 4878. Row 3: Mar, 6586. Row 4: Apr, 6943. Row 5: May, 7876. Row 6: Jun, 17843. Row 7: July, 21967. Row 8: Aug, 14542. Row 9: Sept, 8751. Row 10: Oct, 6454. Row 11: Nov, 5677. Row 12: Dec, 11422." id="169" name="Google Shape;169;p5"/>
          <p:cNvPicPr preferRelativeResize="0"/>
          <p:nvPr>
            <p:ph idx="2" type="pic"/>
          </p:nvPr>
        </p:nvPicPr>
        <p:blipFill rotWithShape="1">
          <a:blip r:embed="rId3">
            <a:alphaModFix/>
          </a:blip>
          <a:srcRect b="0" l="548" r="549" t="0"/>
          <a:stretch/>
        </p:blipFill>
        <p:spPr>
          <a:xfrm>
            <a:off x="662478" y="1444625"/>
            <a:ext cx="3097213" cy="4433888"/>
          </a:xfrm>
          <a:prstGeom prst="rect">
            <a:avLst/>
          </a:prstGeom>
          <a:noFill/>
          <a:ln>
            <a:noFill/>
          </a:ln>
        </p:spPr>
      </p:pic>
      <p:sp>
        <p:nvSpPr>
          <p:cNvPr id="170" name="Google Shape;170;p5"/>
          <p:cNvSpPr txBox="1"/>
          <p:nvPr>
            <p:ph idx="1" type="body"/>
          </p:nvPr>
        </p:nvSpPr>
        <p:spPr>
          <a:xfrm>
            <a:off x="3905573" y="1379349"/>
            <a:ext cx="7749152" cy="4499472"/>
          </a:xfrm>
          <a:prstGeom prst="rect">
            <a:avLst/>
          </a:prstGeom>
          <a:noFill/>
          <a:ln>
            <a:noFill/>
          </a:ln>
        </p:spPr>
        <p:txBody>
          <a:bodyPr anchorCtr="0" anchor="t" bIns="0" lIns="0" spcFirstLastPara="1" rIns="0" wrap="square" tIns="0">
            <a:noAutofit/>
          </a:bodyPr>
          <a:lstStyle/>
          <a:p>
            <a:pPr indent="-177800" lvl="0" marL="231775" rtl="0" algn="l">
              <a:lnSpc>
                <a:spcPct val="100000"/>
              </a:lnSpc>
              <a:spcBef>
                <a:spcPts val="0"/>
              </a:spcBef>
              <a:spcAft>
                <a:spcPts val="0"/>
              </a:spcAft>
              <a:buClr>
                <a:srgbClr val="006298"/>
              </a:buClr>
              <a:buSzPts val="1800"/>
              <a:buNone/>
            </a:pPr>
            <a:r>
              <a:rPr lang="en-US"/>
              <a:t>The following steps show how to create a column chart in Excel using the data in the file </a:t>
            </a:r>
            <a:r>
              <a:rPr i="1" lang="en-US"/>
              <a:t>Zoo</a:t>
            </a:r>
            <a:r>
              <a:rPr lang="en-US"/>
              <a:t>.</a:t>
            </a:r>
            <a:endParaRPr/>
          </a:p>
          <a:p>
            <a:pPr indent="-177800" lvl="1" marL="231775" rtl="0" algn="l">
              <a:lnSpc>
                <a:spcPct val="90000"/>
              </a:lnSpc>
              <a:spcBef>
                <a:spcPts val="600"/>
              </a:spcBef>
              <a:spcAft>
                <a:spcPts val="0"/>
              </a:spcAft>
              <a:buClr>
                <a:srgbClr val="004A78"/>
              </a:buClr>
              <a:buSzPts val="1800"/>
              <a:buChar char="•"/>
            </a:pPr>
            <a:r>
              <a:rPr b="1" lang="en-US" sz="1800"/>
              <a:t>Step 1.</a:t>
            </a:r>
            <a:r>
              <a:rPr lang="en-US" sz="1800"/>
              <a:t> Select cells A1:B13</a:t>
            </a:r>
            <a:endParaRPr/>
          </a:p>
          <a:p>
            <a:pPr indent="-177800" lvl="1" marL="231775" rtl="0" algn="l">
              <a:lnSpc>
                <a:spcPct val="90000"/>
              </a:lnSpc>
              <a:spcBef>
                <a:spcPts val="600"/>
              </a:spcBef>
              <a:spcAft>
                <a:spcPts val="0"/>
              </a:spcAft>
              <a:buClr>
                <a:srgbClr val="004A78"/>
              </a:buClr>
              <a:buSzPts val="1800"/>
              <a:buChar char="•"/>
            </a:pPr>
            <a:r>
              <a:rPr b="1" lang="en-US" sz="1800"/>
              <a:t>Step 2. </a:t>
            </a:r>
            <a:r>
              <a:rPr lang="en-US" sz="1800"/>
              <a:t>Click the </a:t>
            </a:r>
            <a:r>
              <a:rPr b="1" lang="en-US" sz="1800"/>
              <a:t>Insert</a:t>
            </a:r>
            <a:r>
              <a:rPr lang="en-US" sz="1800"/>
              <a:t> tab on the Ribbon</a:t>
            </a:r>
            <a:endParaRPr/>
          </a:p>
          <a:p>
            <a:pPr indent="-177800" lvl="1" marL="231775" rtl="0" algn="l">
              <a:lnSpc>
                <a:spcPct val="90000"/>
              </a:lnSpc>
              <a:spcBef>
                <a:spcPts val="600"/>
              </a:spcBef>
              <a:spcAft>
                <a:spcPts val="0"/>
              </a:spcAft>
              <a:buClr>
                <a:srgbClr val="004A78"/>
              </a:buClr>
              <a:buSzPts val="1800"/>
              <a:buChar char="•"/>
            </a:pPr>
            <a:r>
              <a:rPr b="1" lang="en-US" sz="1800"/>
              <a:t>Step 3. </a:t>
            </a:r>
            <a:r>
              <a:rPr lang="en-US" sz="1800"/>
              <a:t>Click the </a:t>
            </a:r>
            <a:r>
              <a:rPr b="1" lang="en-US" sz="1800"/>
              <a:t>Insert Column or Bar Chart </a:t>
            </a:r>
            <a:r>
              <a:rPr lang="en-US" sz="1800"/>
              <a:t>button in the </a:t>
            </a:r>
            <a:r>
              <a:rPr b="1" lang="en-US" sz="1800"/>
              <a:t>Charts group</a:t>
            </a:r>
            <a:endParaRPr/>
          </a:p>
          <a:p>
            <a:pPr indent="-177800" lvl="1" marL="231775" rtl="0" algn="l">
              <a:lnSpc>
                <a:spcPct val="90000"/>
              </a:lnSpc>
              <a:spcBef>
                <a:spcPts val="600"/>
              </a:spcBef>
              <a:spcAft>
                <a:spcPts val="0"/>
              </a:spcAft>
              <a:buClr>
                <a:srgbClr val="004A78"/>
              </a:buClr>
              <a:buSzPts val="1800"/>
              <a:buChar char="•"/>
            </a:pPr>
            <a:r>
              <a:rPr b="1" lang="en-US" sz="1800"/>
              <a:t>Step 4. </a:t>
            </a:r>
            <a:r>
              <a:rPr lang="en-US" sz="1800"/>
              <a:t>When the list of column and bar charts subtypes appears, click the </a:t>
            </a:r>
            <a:r>
              <a:rPr b="1" lang="en-US" sz="1800"/>
              <a:t>Clustered Column </a:t>
            </a:r>
            <a:r>
              <a:rPr lang="en-US" sz="1800"/>
              <a:t>button</a:t>
            </a:r>
            <a:endParaRPr/>
          </a:p>
          <a:p>
            <a:pPr indent="0" lvl="0" marL="0" rtl="0" algn="l">
              <a:lnSpc>
                <a:spcPct val="100000"/>
              </a:lnSpc>
              <a:spcBef>
                <a:spcPts val="600"/>
              </a:spcBef>
              <a:spcAft>
                <a:spcPts val="0"/>
              </a:spcAft>
              <a:buClr>
                <a:srgbClr val="006298"/>
              </a:buClr>
              <a:buSzPts val="1800"/>
              <a:buNone/>
            </a:pPr>
            <a:r>
              <a:rPr b="0" i="0" lang="en-US" sz="1800" u="none" strike="noStrike"/>
              <a:t>In Excel, the horizontal axis on the chart generally represents the leftmost column of data. </a:t>
            </a:r>
            <a:endParaRPr/>
          </a:p>
          <a:p>
            <a:pPr indent="0" lvl="0" marL="0" rtl="0" algn="l">
              <a:lnSpc>
                <a:spcPct val="100000"/>
              </a:lnSpc>
              <a:spcBef>
                <a:spcPts val="600"/>
              </a:spcBef>
              <a:spcAft>
                <a:spcPts val="0"/>
              </a:spcAft>
              <a:buClr>
                <a:srgbClr val="006298"/>
              </a:buClr>
              <a:buSzPts val="1800"/>
              <a:buNone/>
            </a:pPr>
            <a:r>
              <a:rPr b="0" i="0" lang="en-US" sz="1800" u="none" strike="noStrike"/>
              <a:t>The assignment of data to the horizontal and vertical axes can be switched by right-clicking on the chart, choosing </a:t>
            </a:r>
            <a:r>
              <a:rPr b="1" i="0" lang="en-US" sz="1800" u="none" strike="noStrike"/>
              <a:t>Select Data Source</a:t>
            </a:r>
            <a:r>
              <a:rPr b="0" i="0" lang="en-US" sz="1800" u="none" strike="noStrike"/>
              <a:t>, and on the </a:t>
            </a:r>
            <a:r>
              <a:rPr b="1" i="0" lang="en-US" sz="1800" u="none" strike="noStrike"/>
              <a:t>Select Data Source </a:t>
            </a:r>
            <a:r>
              <a:rPr b="0" i="0" lang="en-US" sz="1800" u="none" strike="noStrike"/>
              <a:t>dialog box, click on </a:t>
            </a:r>
            <a:r>
              <a:rPr b="1" i="0" lang="en-US" sz="1800" u="none" strike="noStrike"/>
              <a:t>Switch Row/Column</a:t>
            </a:r>
            <a:r>
              <a:rPr b="0" i="0" lang="en-US" sz="1800" u="none" strike="noStrike"/>
              <a:t>.</a:t>
            </a:r>
            <a:endParaRPr/>
          </a:p>
          <a:p>
            <a:pPr indent="0" lvl="0" marL="0" rtl="0" algn="l">
              <a:lnSpc>
                <a:spcPct val="100000"/>
              </a:lnSpc>
              <a:spcBef>
                <a:spcPts val="600"/>
              </a:spcBef>
              <a:spcAft>
                <a:spcPts val="0"/>
              </a:spcAft>
              <a:buClr>
                <a:srgbClr val="006298"/>
              </a:buClr>
              <a:buSzPts val="1800"/>
              <a:buNone/>
            </a:pPr>
            <a:r>
              <a:rPr b="0" i="0" lang="en-US" sz="1800" u="none" strike="noStrike"/>
              <a:t>To create a chart using nonadjacent columns of data in Excel, select the leftmost column you wish to include in the chart, press and hold down the control key (</a:t>
            </a:r>
            <a:r>
              <a:rPr b="1" i="0" lang="en-US" sz="1800" u="none" strike="noStrike"/>
              <a:t>Ctrl</a:t>
            </a:r>
            <a:r>
              <a:rPr b="0" i="0" lang="en-US" sz="1800" u="none" strike="noStrike"/>
              <a:t>), select the other columns of data you want to include.</a:t>
            </a:r>
            <a:endParaRPr/>
          </a:p>
          <a:p>
            <a:pPr indent="0" lvl="0" marL="0" rtl="0" algn="l">
              <a:lnSpc>
                <a:spcPct val="100000"/>
              </a:lnSpc>
              <a:spcBef>
                <a:spcPts val="600"/>
              </a:spcBef>
              <a:spcAft>
                <a:spcPts val="0"/>
              </a:spcAft>
              <a:buClr>
                <a:srgbClr val="006298"/>
              </a:buClr>
              <a:buSzPts val="1050"/>
              <a:buNone/>
            </a:pPr>
            <a:r>
              <a:t/>
            </a:r>
            <a:endParaRPr sz="1050"/>
          </a:p>
          <a:p>
            <a:pPr indent="-403225" lvl="1" marL="457200" rtl="0" algn="l">
              <a:lnSpc>
                <a:spcPct val="90000"/>
              </a:lnSpc>
              <a:spcBef>
                <a:spcPts val="0"/>
              </a:spcBef>
              <a:spcAft>
                <a:spcPts val="0"/>
              </a:spcAft>
              <a:buClr>
                <a:srgbClr val="004A78"/>
              </a:buClr>
              <a:buSzPts val="1800"/>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2.2 Editing a Chart in Excel</a:t>
            </a:r>
            <a:endParaRPr/>
          </a:p>
        </p:txBody>
      </p:sp>
      <p:sp>
        <p:nvSpPr>
          <p:cNvPr id="177" name="Google Shape;177;p6"/>
          <p:cNvSpPr txBox="1"/>
          <p:nvPr>
            <p:ph idx="1" type="body"/>
          </p:nvPr>
        </p:nvSpPr>
        <p:spPr>
          <a:xfrm>
            <a:off x="743575" y="1290690"/>
            <a:ext cx="10711540" cy="67210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6298"/>
              </a:buClr>
              <a:buSzPts val="2400"/>
              <a:buNone/>
            </a:pPr>
            <a:r>
              <a:rPr lang="en-US"/>
              <a:t>Step-by-step instructions on how to improve the chart shown to the left so that it appears as shown to the right are shown in the notes.</a:t>
            </a:r>
            <a:endParaRPr/>
          </a:p>
          <a:p>
            <a:pPr indent="0" lvl="0" marL="0" rtl="0" algn="l">
              <a:lnSpc>
                <a:spcPct val="90000"/>
              </a:lnSpc>
              <a:spcBef>
                <a:spcPts val="1000"/>
              </a:spcBef>
              <a:spcAft>
                <a:spcPts val="0"/>
              </a:spcAft>
              <a:buClr>
                <a:srgbClr val="006298"/>
              </a:buClr>
              <a:buSzPts val="2000"/>
              <a:buNone/>
            </a:pPr>
            <a:r>
              <a:t/>
            </a:r>
            <a:endParaRPr sz="2000"/>
          </a:p>
        </p:txBody>
      </p:sp>
      <p:pic>
        <p:nvPicPr>
          <p:cNvPr descr="A column chart with 12 vertical bars is titled “Attendance.” The chart consists of horizontal grid lines. The horizontal axis shows months. The vertical axis ranges from 0 to 25000 with tickmarks in increments of 5000. The data from the chart are as follows. January: 5422. February: 4878. March: 6586. April: 6943. May: 7876. June: 17843. July: 21967. August: 14542. September: 8751. October: 6454. November: 5677. December: 11422." id="178" name="Google Shape;178;p6"/>
          <p:cNvPicPr preferRelativeResize="0"/>
          <p:nvPr>
            <p:ph idx="2" type="pic"/>
          </p:nvPr>
        </p:nvPicPr>
        <p:blipFill rotWithShape="1">
          <a:blip r:embed="rId3">
            <a:alphaModFix/>
          </a:blip>
          <a:srcRect b="0" l="789" r="788" t="0"/>
          <a:stretch/>
        </p:blipFill>
        <p:spPr>
          <a:xfrm>
            <a:off x="733425" y="1979613"/>
            <a:ext cx="4644487" cy="3346552"/>
          </a:xfrm>
          <a:prstGeom prst="rect">
            <a:avLst/>
          </a:prstGeom>
          <a:noFill/>
          <a:ln>
            <a:noFill/>
          </a:ln>
        </p:spPr>
      </p:pic>
      <p:pic>
        <p:nvPicPr>
          <p:cNvPr descr="A column chart with 12 vertical bars is titled “Zoo Attendance by Month.” The horizontal axis is labeled “Month” and shows months from January to December. The vertical axis is labeled “Attendance” and ranges from 0 to 25000 with tickmarks in increments of 5000. The data from the chart are as follows. January: 5422. February: 4878. March: 6586. April: 6943. May: 7876. June: 17843. July: 21967. August: 14542. September: 8751. October: 6454. November: 5677. December: 11422." id="179" name="Google Shape;179;p6"/>
          <p:cNvPicPr preferRelativeResize="0"/>
          <p:nvPr>
            <p:ph idx="3" type="pic"/>
          </p:nvPr>
        </p:nvPicPr>
        <p:blipFill rotWithShape="1">
          <a:blip r:embed="rId4">
            <a:alphaModFix/>
          </a:blip>
          <a:srcRect b="1435" l="0" r="0" t="1435"/>
          <a:stretch/>
        </p:blipFill>
        <p:spPr>
          <a:xfrm>
            <a:off x="5715217" y="1962795"/>
            <a:ext cx="4994112" cy="35973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2.3 Build a Scatter Chart</a:t>
            </a:r>
            <a:endParaRPr/>
          </a:p>
        </p:txBody>
      </p:sp>
      <p:pic>
        <p:nvPicPr>
          <p:cNvPr descr="A screenshot of Excel is given. Column A in the spreadsheet is labeled City, column B is labeled State, column C is labeled Average Low Temperature, and column D is labeled Average Snowfall. The row entries are as follows. Row 1: Atlanta, Georgia, 53, 2.9. Row 2: Austin, Texas, 59, 0.6. Row 3: Baltimore, Maryland, 45, 20.2. Row 4: Birmingham, Alabama, 53, 1.6. Row 5: Boston, Massachusetts, 44, 43.8. Row 6: Buffalo, New York, 40, 94.7. Row 7: Charlotte, North Carolina, 49, 4.3. Row 8: Chicago, Illinois, 41, 36.7. Row 9: Cincinnati, Ohio, 43, 11.2. Row 10: Cleveland, Ohio, 43, 68.1. Row 11: Columbus, Ohio, 44, 27.5. Row 12: Dallas, Texas, 57, 1.5. Row 13: Denver, Colorado, 36, 53.8. Row 14: Detroit, Michigan, 42, 42.7. Row 15: Hartford, Connecticut, 40, 40.5." id="186" name="Google Shape;186;p7"/>
          <p:cNvPicPr preferRelativeResize="0"/>
          <p:nvPr>
            <p:ph idx="2" type="pic"/>
          </p:nvPr>
        </p:nvPicPr>
        <p:blipFill rotWithShape="1">
          <a:blip r:embed="rId3">
            <a:alphaModFix/>
          </a:blip>
          <a:srcRect b="223" l="0" r="0" t="223"/>
          <a:stretch/>
        </p:blipFill>
        <p:spPr>
          <a:xfrm>
            <a:off x="733425" y="1371600"/>
            <a:ext cx="6477000" cy="4487863"/>
          </a:xfrm>
          <a:prstGeom prst="rect">
            <a:avLst/>
          </a:prstGeom>
          <a:noFill/>
          <a:ln>
            <a:noFill/>
          </a:ln>
        </p:spPr>
      </p:pic>
      <p:sp>
        <p:nvSpPr>
          <p:cNvPr id="187" name="Google Shape;187;p7"/>
          <p:cNvSpPr txBox="1"/>
          <p:nvPr>
            <p:ph idx="1" type="body"/>
          </p:nvPr>
        </p:nvSpPr>
        <p:spPr>
          <a:xfrm>
            <a:off x="7478972" y="1371601"/>
            <a:ext cx="3976406" cy="45072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2000"/>
              <a:buNone/>
            </a:pPr>
            <a:r>
              <a:rPr lang="en-US" sz="2000"/>
              <a:t>The following steps show how to create a scatter chart in Excel using the data in the file </a:t>
            </a:r>
            <a:r>
              <a:rPr i="1" lang="en-US" sz="2000"/>
              <a:t>Snow</a:t>
            </a:r>
            <a:r>
              <a:rPr lang="en-US" sz="2000"/>
              <a:t>.</a:t>
            </a:r>
            <a:endParaRPr/>
          </a:p>
          <a:p>
            <a:pPr indent="0" lvl="1" marL="457200" rtl="0" algn="l">
              <a:lnSpc>
                <a:spcPct val="90000"/>
              </a:lnSpc>
              <a:spcBef>
                <a:spcPts val="600"/>
              </a:spcBef>
              <a:spcAft>
                <a:spcPts val="0"/>
              </a:spcAft>
              <a:buClr>
                <a:srgbClr val="004A78"/>
              </a:buClr>
              <a:buSzPts val="1800"/>
              <a:buNone/>
            </a:pPr>
            <a:r>
              <a:rPr b="1" lang="en-US" sz="1800"/>
              <a:t>Step 1.</a:t>
            </a:r>
            <a:r>
              <a:rPr lang="en-US" sz="1800"/>
              <a:t> Select cells C1:D52</a:t>
            </a:r>
            <a:endParaRPr/>
          </a:p>
          <a:p>
            <a:pPr indent="0" lvl="1" marL="457200" rtl="0" algn="l">
              <a:lnSpc>
                <a:spcPct val="90000"/>
              </a:lnSpc>
              <a:spcBef>
                <a:spcPts val="600"/>
              </a:spcBef>
              <a:spcAft>
                <a:spcPts val="0"/>
              </a:spcAft>
              <a:buClr>
                <a:srgbClr val="004A78"/>
              </a:buClr>
              <a:buSzPts val="1800"/>
              <a:buNone/>
            </a:pPr>
            <a:r>
              <a:rPr b="1" lang="en-US" sz="1800"/>
              <a:t>Step 2.</a:t>
            </a:r>
            <a:r>
              <a:rPr lang="en-US" sz="1800"/>
              <a:t> Click the </a:t>
            </a:r>
            <a:r>
              <a:rPr b="1" lang="en-US" sz="1800"/>
              <a:t>Insert</a:t>
            </a:r>
            <a:r>
              <a:rPr lang="en-US" sz="1800"/>
              <a:t> tab on the Ribbon</a:t>
            </a:r>
            <a:endParaRPr/>
          </a:p>
          <a:p>
            <a:pPr indent="0" lvl="1" marL="457200" rtl="0" algn="l">
              <a:lnSpc>
                <a:spcPct val="90000"/>
              </a:lnSpc>
              <a:spcBef>
                <a:spcPts val="600"/>
              </a:spcBef>
              <a:spcAft>
                <a:spcPts val="0"/>
              </a:spcAft>
              <a:buClr>
                <a:srgbClr val="004A78"/>
              </a:buClr>
              <a:buSzPts val="1800"/>
              <a:buNone/>
            </a:pPr>
            <a:r>
              <a:rPr b="1" lang="en-US" sz="1800"/>
              <a:t>Step 3.</a:t>
            </a:r>
            <a:r>
              <a:rPr lang="en-US" sz="1800"/>
              <a:t> Click the </a:t>
            </a:r>
            <a:r>
              <a:rPr b="1" lang="en-US" sz="1800"/>
              <a:t>Insert Scatter (X,Y)</a:t>
            </a:r>
            <a:r>
              <a:rPr lang="en-US" sz="1800"/>
              <a:t> </a:t>
            </a:r>
            <a:r>
              <a:rPr b="1" lang="en-US" sz="1800"/>
              <a:t>or Bubble Chart</a:t>
            </a:r>
            <a:r>
              <a:rPr lang="en-US" sz="1800"/>
              <a:t> button in the </a:t>
            </a:r>
            <a:r>
              <a:rPr b="1" lang="en-US" sz="1800"/>
              <a:t>Charts</a:t>
            </a:r>
            <a:r>
              <a:rPr lang="en-US" sz="1800"/>
              <a:t> group</a:t>
            </a:r>
            <a:endParaRPr/>
          </a:p>
          <a:p>
            <a:pPr indent="0" lvl="1" marL="457200" rtl="0" algn="l">
              <a:lnSpc>
                <a:spcPct val="90000"/>
              </a:lnSpc>
              <a:spcBef>
                <a:spcPts val="600"/>
              </a:spcBef>
              <a:spcAft>
                <a:spcPts val="0"/>
              </a:spcAft>
              <a:buClr>
                <a:srgbClr val="004A78"/>
              </a:buClr>
              <a:buSzPts val="1800"/>
              <a:buNone/>
            </a:pPr>
            <a:r>
              <a:rPr b="1" lang="en-US" sz="1800"/>
              <a:t>Step 4.</a:t>
            </a:r>
            <a:r>
              <a:rPr lang="en-US" sz="1800"/>
              <a:t> When the list chart subtypes appear, click the </a:t>
            </a:r>
            <a:r>
              <a:rPr b="1" lang="en-US" sz="1800"/>
              <a:t>Scatter</a:t>
            </a:r>
            <a:r>
              <a:rPr lang="en-US" sz="1800"/>
              <a:t> button. Then edit the chart as outlined in Section 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2.3 Interpret a Scatter Chart</a:t>
            </a:r>
            <a:endParaRPr/>
          </a:p>
        </p:txBody>
      </p:sp>
      <p:pic>
        <p:nvPicPr>
          <p:cNvPr descr="A scatterplot is titled “Average Snowfall versus Average Low Temperature for 51 U.S. Cities.” The horizontal axis is labeled “Average Low Temperature (degrees Fahrenheit)” and ranges from 0 to 80 with tickmarks in increments of 10. The vertical axis is labeled “Average Annual Snowfall (inches)” and ranges from 0 to 120 with tickmarks in increments of 20. Most points are scattered along (40, 50) and (50, 0), while the rest are scattered between 45 degrees Fahrenheit and 65 degrees Fahrenheit and between 0 and 2 inches. All data are approximate. " id="194" name="Google Shape;194;p8"/>
          <p:cNvPicPr preferRelativeResize="0"/>
          <p:nvPr>
            <p:ph idx="2" type="pic"/>
          </p:nvPr>
        </p:nvPicPr>
        <p:blipFill rotWithShape="1">
          <a:blip r:embed="rId3">
            <a:alphaModFix/>
          </a:blip>
          <a:srcRect b="0" l="7902" r="7902" t="0"/>
          <a:stretch/>
        </p:blipFill>
        <p:spPr>
          <a:xfrm>
            <a:off x="667165" y="1191877"/>
            <a:ext cx="6477000" cy="4487863"/>
          </a:xfrm>
          <a:prstGeom prst="rect">
            <a:avLst/>
          </a:prstGeom>
          <a:noFill/>
          <a:ln>
            <a:noFill/>
          </a:ln>
        </p:spPr>
      </p:pic>
      <p:sp>
        <p:nvSpPr>
          <p:cNvPr id="195" name="Google Shape;195;p8"/>
          <p:cNvSpPr txBox="1"/>
          <p:nvPr>
            <p:ph idx="1" type="body"/>
          </p:nvPr>
        </p:nvSpPr>
        <p:spPr>
          <a:xfrm>
            <a:off x="7478972" y="1390959"/>
            <a:ext cx="3976406" cy="4288782"/>
          </a:xfrm>
          <a:prstGeom prst="rect">
            <a:avLst/>
          </a:prstGeom>
          <a:noFill/>
          <a:ln>
            <a:noFill/>
          </a:ln>
        </p:spPr>
        <p:txBody>
          <a:bodyPr anchorCtr="0" anchor="t" bIns="0" lIns="0" spcFirstLastPara="1" rIns="0" wrap="square" tIns="0">
            <a:noAutofit/>
          </a:bodyPr>
          <a:lstStyle/>
          <a:p>
            <a:pPr indent="-285750" lvl="0" marL="285750" rtl="0" algn="l">
              <a:lnSpc>
                <a:spcPct val="100000"/>
              </a:lnSpc>
              <a:spcBef>
                <a:spcPts val="0"/>
              </a:spcBef>
              <a:spcAft>
                <a:spcPts val="0"/>
              </a:spcAft>
              <a:buClr>
                <a:srgbClr val="006298"/>
              </a:buClr>
              <a:buSzPts val="1800"/>
              <a:buFont typeface="Arial"/>
              <a:buChar char="•"/>
            </a:pPr>
            <a:r>
              <a:rPr lang="en-US" sz="1800"/>
              <a:t>Each point on the chart represents a pair of measurements for 51 U.S. cities. </a:t>
            </a:r>
            <a:endParaRPr/>
          </a:p>
          <a:p>
            <a:pPr indent="-285750" lvl="0" marL="285750" rtl="0" algn="l">
              <a:lnSpc>
                <a:spcPct val="100000"/>
              </a:lnSpc>
              <a:spcBef>
                <a:spcPts val="600"/>
              </a:spcBef>
              <a:spcAft>
                <a:spcPts val="0"/>
              </a:spcAft>
              <a:buClr>
                <a:srgbClr val="006298"/>
              </a:buClr>
              <a:buSzPts val="1800"/>
              <a:buFont typeface="Arial"/>
              <a:buChar char="•"/>
            </a:pPr>
            <a:r>
              <a:rPr lang="en-US" sz="1800"/>
              <a:t>The measurements are average low temperature (in degrees Fahrenheit) and the average annual amount of snowfall (inches). </a:t>
            </a:r>
            <a:endParaRPr/>
          </a:p>
          <a:p>
            <a:pPr indent="-285750" lvl="0" marL="285750" rtl="0" algn="l">
              <a:lnSpc>
                <a:spcPct val="100000"/>
              </a:lnSpc>
              <a:spcBef>
                <a:spcPts val="600"/>
              </a:spcBef>
              <a:spcAft>
                <a:spcPts val="0"/>
              </a:spcAft>
              <a:buClr>
                <a:srgbClr val="006298"/>
              </a:buClr>
              <a:buSzPts val="1800"/>
              <a:buFont typeface="Arial"/>
              <a:buChar char="•"/>
            </a:pPr>
            <a:r>
              <a:rPr lang="en-US"/>
              <a:t>The c</a:t>
            </a:r>
            <a:r>
              <a:rPr lang="en-US" sz="1800"/>
              <a:t>hart </a:t>
            </a:r>
            <a:r>
              <a:rPr lang="en-US"/>
              <a:t>shows </a:t>
            </a:r>
            <a:r>
              <a:rPr lang="en-US" sz="1800"/>
              <a:t>how the average annual amount of snowfall intuitively levels off at zero for warm-weather cities.</a:t>
            </a:r>
            <a:endParaRPr/>
          </a:p>
          <a:p>
            <a:pPr indent="-285750" lvl="0" marL="285750" rtl="0" algn="l">
              <a:lnSpc>
                <a:spcPct val="100000"/>
              </a:lnSpc>
              <a:spcBef>
                <a:spcPts val="600"/>
              </a:spcBef>
              <a:spcAft>
                <a:spcPts val="0"/>
              </a:spcAft>
              <a:buClr>
                <a:srgbClr val="006298"/>
              </a:buClr>
              <a:buSzPts val="1800"/>
              <a:buFont typeface="Arial"/>
              <a:buChar char="•"/>
            </a:pPr>
            <a:r>
              <a:rPr lang="en-US" sz="1800"/>
              <a:t>Scatter charts are among the most useful charts for exploring pairs of quantitative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9"/>
          <p:cNvSpPr txBox="1"/>
          <p:nvPr>
            <p:ph type="title"/>
          </p:nvPr>
        </p:nvSpPr>
        <p:spPr>
          <a:xfrm>
            <a:off x="838200" y="365125"/>
            <a:ext cx="10515600" cy="67210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US"/>
              <a:t>2.3 Build a Bubble Chart</a:t>
            </a:r>
            <a:endParaRPr/>
          </a:p>
        </p:txBody>
      </p:sp>
      <p:pic>
        <p:nvPicPr>
          <p:cNvPr descr="A screenshot of Excel is given. Column A in the spreadsheet is labeled Airport Code, column B is labeled T S A wait time (minutes), column C is labeled Cheapest on-site parking cost (dollars per day), and column D is labeled Annual Enplanements (millions of passengers). The row entries are as follows. Row 1: A T L, 10.30, 14.00 dollars, 49.06. Row 2: C L T, 9.45, 7.00 dollars, 22.19. Row 3: D E N, 8.35, 8.00 dollars, 27.02. Row 4: A U S, 5.30, 8.00 dollars, 5.80. Row 5: S T L, 4.80, 7.00 dollars, 6.25. Row 6: S M F, 7.30, 10.00 dollars, 4.60. Row 7: R D U, 6.75, 6.50 dollars, 4.80. Row 8: E W R, 9,90, 18.00 dollars, 18.80. Row 9: S F O, 7.25, 18.00 dollars, 24.00. Row 10: L A X, 6.40, 12.00 dollars, 36.10. Row 11: S L C, 4.50, 10.00 dollars, 10.80. Row 12: S A N, 8.80, 15.00 dollars, 9.70. Row 13: M S Y, 4.60, 16.00 dollars, 5.30. Row 14: I A D, 3.0, 10.00 dollars, 10.70. Row 15: B N A, 2.50, 12.00 dollars, 5.60." id="202" name="Google Shape;202;p9"/>
          <p:cNvPicPr preferRelativeResize="0"/>
          <p:nvPr>
            <p:ph idx="2" type="pic"/>
          </p:nvPr>
        </p:nvPicPr>
        <p:blipFill rotWithShape="1">
          <a:blip r:embed="rId3">
            <a:alphaModFix/>
          </a:blip>
          <a:srcRect b="0" l="79" r="79" t="0"/>
          <a:stretch/>
        </p:blipFill>
        <p:spPr>
          <a:xfrm>
            <a:off x="629478" y="1594928"/>
            <a:ext cx="7341705" cy="2992655"/>
          </a:xfrm>
          <a:prstGeom prst="rect">
            <a:avLst/>
          </a:prstGeom>
          <a:noFill/>
          <a:ln>
            <a:noFill/>
          </a:ln>
        </p:spPr>
      </p:pic>
      <p:sp>
        <p:nvSpPr>
          <p:cNvPr id="203" name="Google Shape;203;p9"/>
          <p:cNvSpPr txBox="1"/>
          <p:nvPr>
            <p:ph idx="1" type="body"/>
          </p:nvPr>
        </p:nvSpPr>
        <p:spPr>
          <a:xfrm>
            <a:off x="8335616" y="1343281"/>
            <a:ext cx="3226906" cy="436840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6298"/>
              </a:buClr>
              <a:buSzPts val="1800"/>
              <a:buNone/>
            </a:pPr>
            <a:r>
              <a:rPr lang="en-US"/>
              <a:t>The following steps show how to create a bubble chart in Excel using the data in the file </a:t>
            </a:r>
            <a:r>
              <a:rPr i="1" lang="en-US"/>
              <a:t>AirportData</a:t>
            </a:r>
            <a:r>
              <a:rPr lang="en-US"/>
              <a:t>.</a:t>
            </a:r>
            <a:endParaRPr/>
          </a:p>
          <a:p>
            <a:pPr indent="0" lvl="1" marL="457200" rtl="0" algn="l">
              <a:lnSpc>
                <a:spcPct val="90000"/>
              </a:lnSpc>
              <a:spcBef>
                <a:spcPts val="600"/>
              </a:spcBef>
              <a:spcAft>
                <a:spcPts val="0"/>
              </a:spcAft>
              <a:buClr>
                <a:srgbClr val="004A78"/>
              </a:buClr>
              <a:buSzPts val="1600"/>
              <a:buNone/>
            </a:pPr>
            <a:r>
              <a:rPr b="1" lang="en-US" sz="1600"/>
              <a:t>Step 1.</a:t>
            </a:r>
            <a:r>
              <a:rPr lang="en-US" sz="1600"/>
              <a:t> Select cells B1:D16</a:t>
            </a:r>
            <a:endParaRPr/>
          </a:p>
          <a:p>
            <a:pPr indent="0" lvl="1" marL="457200" rtl="0" algn="l">
              <a:lnSpc>
                <a:spcPct val="90000"/>
              </a:lnSpc>
              <a:spcBef>
                <a:spcPts val="600"/>
              </a:spcBef>
              <a:spcAft>
                <a:spcPts val="0"/>
              </a:spcAft>
              <a:buClr>
                <a:srgbClr val="004A78"/>
              </a:buClr>
              <a:buSzPts val="1600"/>
              <a:buNone/>
            </a:pPr>
            <a:r>
              <a:rPr b="1" lang="en-US" sz="1600"/>
              <a:t>Step 2.</a:t>
            </a:r>
            <a:r>
              <a:rPr lang="en-US" sz="1600"/>
              <a:t> Click the </a:t>
            </a:r>
            <a:r>
              <a:rPr b="1" lang="en-US" sz="1600"/>
              <a:t>Insert</a:t>
            </a:r>
            <a:r>
              <a:rPr lang="en-US" sz="1600"/>
              <a:t> tab on the Ribbon</a:t>
            </a:r>
            <a:endParaRPr/>
          </a:p>
          <a:p>
            <a:pPr indent="0" lvl="1" marL="457200" rtl="0" algn="l">
              <a:lnSpc>
                <a:spcPct val="90000"/>
              </a:lnSpc>
              <a:spcBef>
                <a:spcPts val="600"/>
              </a:spcBef>
              <a:spcAft>
                <a:spcPts val="0"/>
              </a:spcAft>
              <a:buClr>
                <a:srgbClr val="004A78"/>
              </a:buClr>
              <a:buSzPts val="1600"/>
              <a:buNone/>
            </a:pPr>
            <a:r>
              <a:rPr b="1" lang="en-US" sz="1600"/>
              <a:t>Step 3.</a:t>
            </a:r>
            <a:r>
              <a:rPr lang="en-US" sz="1600"/>
              <a:t> Click the </a:t>
            </a:r>
            <a:r>
              <a:rPr b="1" lang="en-US" sz="1600"/>
              <a:t>Insert Scatter (X,Y)</a:t>
            </a:r>
            <a:r>
              <a:rPr lang="en-US" sz="1600"/>
              <a:t> </a:t>
            </a:r>
            <a:r>
              <a:rPr b="1" lang="en-US" sz="1600"/>
              <a:t>or Bubble Chart</a:t>
            </a:r>
            <a:r>
              <a:rPr lang="en-US" sz="1600"/>
              <a:t> button in the </a:t>
            </a:r>
            <a:r>
              <a:rPr b="1" lang="en-US" sz="1600"/>
              <a:t>Charts</a:t>
            </a:r>
            <a:r>
              <a:rPr lang="en-US" sz="1600"/>
              <a:t> group</a:t>
            </a:r>
            <a:endParaRPr/>
          </a:p>
          <a:p>
            <a:pPr indent="0" lvl="1" marL="457200" rtl="0" algn="l">
              <a:lnSpc>
                <a:spcPct val="90000"/>
              </a:lnSpc>
              <a:spcBef>
                <a:spcPts val="600"/>
              </a:spcBef>
              <a:spcAft>
                <a:spcPts val="0"/>
              </a:spcAft>
              <a:buClr>
                <a:srgbClr val="004A78"/>
              </a:buClr>
              <a:buSzPts val="1600"/>
              <a:buNone/>
            </a:pPr>
            <a:r>
              <a:rPr b="1" lang="en-US" sz="1600"/>
              <a:t>Step 4.</a:t>
            </a:r>
            <a:r>
              <a:rPr lang="en-US" sz="1600"/>
              <a:t> When the list chart subtypes appear, click the </a:t>
            </a:r>
            <a:r>
              <a:rPr b="1" lang="en-US" sz="1600"/>
              <a:t>Bubble</a:t>
            </a:r>
            <a:r>
              <a:rPr lang="en-US" sz="1600"/>
              <a:t> button. Then, edit the chart as outlined in Section 2.2.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2019-11-14T21:20:16Z</dcterms:created>
  <dc:creator>Kimberley Grove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ies>
</file>